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739" r:id="rId2"/>
    <p:sldId id="798" r:id="rId3"/>
    <p:sldId id="799" r:id="rId4"/>
    <p:sldId id="741" r:id="rId5"/>
    <p:sldId id="792" r:id="rId6"/>
    <p:sldId id="824" r:id="rId7"/>
    <p:sldId id="765" r:id="rId8"/>
    <p:sldId id="793" r:id="rId9"/>
    <p:sldId id="825" r:id="rId10"/>
    <p:sldId id="826" r:id="rId11"/>
    <p:sldId id="827" r:id="rId12"/>
    <p:sldId id="802" r:id="rId13"/>
    <p:sldId id="829" r:id="rId14"/>
    <p:sldId id="828" r:id="rId15"/>
    <p:sldId id="830" r:id="rId16"/>
    <p:sldId id="788" r:id="rId17"/>
    <p:sldId id="808" r:id="rId18"/>
    <p:sldId id="831" r:id="rId19"/>
    <p:sldId id="832" r:id="rId20"/>
    <p:sldId id="813" r:id="rId21"/>
    <p:sldId id="815" r:id="rId22"/>
    <p:sldId id="833" r:id="rId23"/>
    <p:sldId id="834" r:id="rId24"/>
    <p:sldId id="818" r:id="rId25"/>
    <p:sldId id="836" r:id="rId26"/>
    <p:sldId id="835" r:id="rId27"/>
    <p:sldId id="801" r:id="rId28"/>
    <p:sldId id="837" r:id="rId29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6CCFF"/>
    <a:srgbClr val="66FF99"/>
    <a:srgbClr val="FFCCFF"/>
    <a:srgbClr val="FFCC99"/>
    <a:srgbClr val="9999FF"/>
    <a:srgbClr val="99FF99"/>
    <a:srgbClr val="FF99FF"/>
    <a:srgbClr val="CC99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31" autoAdjust="0"/>
    <p:restoredTop sz="95400" autoAdjust="0"/>
  </p:normalViewPr>
  <p:slideViewPr>
    <p:cSldViewPr>
      <p:cViewPr varScale="1">
        <p:scale>
          <a:sx n="81" d="100"/>
          <a:sy n="81" d="100"/>
        </p:scale>
        <p:origin x="725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3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3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C45850F9-6856-4A79-8737-D4DF3E6ED52C}" type="datetimeFigureOut">
              <a:rPr lang="zh-TW" altLang="en-US"/>
              <a:pPr>
                <a:defRPr/>
              </a:pPr>
              <a:t>2015/12/28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3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3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587FF712-841C-4D00-9F05-410418F31DA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378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3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3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7660A1F7-12F0-4379-94A0-B2720A136A3C}" type="datetimeFigureOut">
              <a:rPr lang="zh-TW" altLang="en-US"/>
              <a:pPr>
                <a:defRPr/>
              </a:pPr>
              <a:t>2015/12/28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3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3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7DA72DA5-BF8C-447D-8E0F-FBF37331946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75945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72DA5-BF8C-447D-8E0F-FBF373319463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833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72DA5-BF8C-447D-8E0F-FBF373319463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617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0000FF"/>
                </a:solidFill>
                <a:ea typeface="書法家顏楷體" pitchFamily="49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E7F8D-6426-45A2-8290-C293E8684D5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0914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71F2E-DEB0-42A1-9FA7-337610D3436B}" type="datetime1">
              <a:rPr lang="zh-TW" altLang="en-US"/>
              <a:pPr>
                <a:defRPr/>
              </a:pPr>
              <a:t>2015/12/28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17B771-158C-4404-9AF4-A7AF21BF746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16187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6E8729-2A96-496A-8FA0-9D2E1FF617C2}" type="datetime1">
              <a:rPr lang="zh-TW" altLang="en-US"/>
              <a:pPr>
                <a:defRPr/>
              </a:pPr>
              <a:t>2015/12/28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6CEAD-2BE2-4D93-A6DF-E8EB9353B13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55780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2643188"/>
            <a:ext cx="4038600" cy="34829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2643188"/>
            <a:ext cx="4038600" cy="34829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078B9-1F09-4BD2-B8FD-24729B0482D9}" type="datetime1">
              <a:rPr lang="zh-TW" altLang="en-US"/>
              <a:pPr>
                <a:defRPr/>
              </a:pPr>
              <a:t>2015/12/28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1B0E94-1D42-4232-AAD2-C33EA27A53F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90039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ts val="2400"/>
              </a:lnSpc>
              <a:spcBef>
                <a:spcPts val="1200"/>
              </a:spcBef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lnSpc>
                <a:spcPts val="2400"/>
              </a:lnSpc>
              <a:spcBef>
                <a:spcPts val="1200"/>
              </a:spcBef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lnSpc>
                <a:spcPts val="2400"/>
              </a:lnSpc>
              <a:spcBef>
                <a:spcPts val="1200"/>
              </a:spcBef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lnSpc>
                <a:spcPts val="2400"/>
              </a:lnSpc>
              <a:spcBef>
                <a:spcPts val="1200"/>
              </a:spcBef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lnSpc>
                <a:spcPts val="2400"/>
              </a:lnSpc>
              <a:spcBef>
                <a:spcPts val="1200"/>
              </a:spcBef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147B9E-8FD2-4CF1-A280-70563D4CB85C}" type="datetime1">
              <a:rPr lang="zh-TW" altLang="en-US"/>
              <a:pPr>
                <a:defRPr/>
              </a:pPr>
              <a:t>2015/12/28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36AFE-BF08-47E0-B4B2-BE16F0A8E1E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00631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63743F-5C74-4ED6-9889-BBA0C3FA63B3}" type="datetime1">
              <a:rPr lang="zh-TW" altLang="en-US"/>
              <a:pPr>
                <a:defRPr/>
              </a:pPr>
              <a:t>2015/12/28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655C8D-7CAB-4780-BC34-6A0A99348C0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98751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2571744"/>
            <a:ext cx="4038600" cy="3554419"/>
          </a:xfr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Font typeface="Wingdings" pitchFamily="2" charset="2"/>
              <a:defRPr lang="zh-TW" altLang="en-US" sz="2000" b="1" kern="1200" dirty="0" smtClean="0">
                <a:solidFill>
                  <a:srgbClr val="FF3399"/>
                </a:solidFill>
                <a:latin typeface="標楷體" pitchFamily="65" charset="-120"/>
                <a:ea typeface="標楷體" pitchFamily="65" charset="-120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2571744"/>
            <a:ext cx="4038600" cy="3554419"/>
          </a:xfr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Font typeface="Wingdings" pitchFamily="2" charset="2"/>
              <a:defRPr lang="zh-TW" altLang="en-US" sz="2000" b="1" kern="1200" dirty="0" smtClean="0">
                <a:solidFill>
                  <a:srgbClr val="FF3399"/>
                </a:solidFill>
                <a:latin typeface="標楷體" pitchFamily="65" charset="-120"/>
                <a:ea typeface="標楷體" pitchFamily="65" charset="-120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B76BE-569B-4A0F-BAEA-2031DAA15A40}" type="datetime1">
              <a:rPr lang="zh-TW" altLang="en-US"/>
              <a:pPr>
                <a:defRPr/>
              </a:pPr>
              <a:t>2015/12/28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C0A91-00F5-487B-877C-DEA64BFA47E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56615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500305"/>
            <a:ext cx="4040188" cy="3625857"/>
          </a:xfrm>
        </p:spPr>
        <p:txBody>
          <a:bodyPr/>
          <a:lstStyle>
            <a:lvl1pPr>
              <a:defRPr sz="2000"/>
            </a:lvl1pPr>
            <a:lvl2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en-US" altLang="zh-TW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500307"/>
            <a:ext cx="4041775" cy="3625856"/>
          </a:xfr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2000" b="1" kern="1200" dirty="0" smtClean="0">
                <a:solidFill>
                  <a:srgbClr val="FF3399"/>
                </a:solidFill>
                <a:latin typeface="標楷體" pitchFamily="65" charset="-120"/>
                <a:ea typeface="標楷體" pitchFamily="65" charset="-120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algn="l" defTabSz="914400" rtl="0" eaLnBrk="1" latinLnBrk="0" hangingPunct="1">
              <a:spcBef>
                <a:spcPct val="20000"/>
              </a:spcBef>
              <a:defRPr lang="zh-TW" altLang="en-US" sz="1600" b="1" kern="12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defRPr>
            </a:lvl4pPr>
            <a:lvl5pPr>
              <a:defRPr lang="zh-TW" altLang="en-US" sz="1600" b="1" kern="12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AA4B4-75A3-4ABD-BF39-72DED9ED833D}" type="datetime1">
              <a:rPr lang="zh-TW" altLang="en-US"/>
              <a:pPr>
                <a:defRPr/>
              </a:pPr>
              <a:t>2015/12/28</a:t>
            </a:fld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D48539-96F2-4311-A343-6BB6B3608A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013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7E535-3090-4A6B-B17C-51772A8C759A}" type="datetime1">
              <a:rPr lang="zh-TW" altLang="en-US"/>
              <a:pPr>
                <a:defRPr/>
              </a:pPr>
              <a:t>2015/12/28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FE7D6B-C0F1-4634-BFF9-3CF4F5B5C37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092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BB835-C4C0-4542-9615-EE8BE659958C}" type="datetime1">
              <a:rPr lang="zh-TW" altLang="en-US"/>
              <a:pPr>
                <a:defRPr/>
              </a:pPr>
              <a:t>2015/12/28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B5465-61C6-4EF9-9501-960C0F63686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2979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25FC6-327F-4AF5-9400-2474775C8ED0}" type="datetime1">
              <a:rPr lang="zh-TW" altLang="en-US"/>
              <a:pPr>
                <a:defRPr/>
              </a:pPr>
              <a:t>2015/12/28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792AC-933A-4416-85D4-F027805137E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734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D157A-E643-41C5-8E04-73AE3EE6EC76}" type="datetime1">
              <a:rPr lang="zh-TW" altLang="en-US"/>
              <a:pPr>
                <a:defRPr/>
              </a:pPr>
              <a:t>2015/12/28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B4D9F-423F-4E77-9C86-D31D609CCE8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7180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28625" y="13573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2643188"/>
            <a:ext cx="8229600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6BDCFE3-5AF8-49A0-B7E6-322FFF643DB3}" type="datetime1">
              <a:rPr lang="zh-TW" altLang="en-US"/>
              <a:pPr>
                <a:defRPr/>
              </a:pPr>
              <a:t>2015/12/28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10400" y="260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b="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fld id="{428B8056-ED3A-4E63-BAE4-7A2F17A7225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9pPr>
    </p:titleStyle>
    <p:bodyStyle>
      <a:lvl1pPr marL="342900" indent="-342900" algn="l" rtl="0" eaLnBrk="0" fontAlgn="base" hangingPunct="0">
        <a:lnSpc>
          <a:spcPts val="2400"/>
        </a:lnSpc>
        <a:spcBef>
          <a:spcPts val="1200"/>
        </a:spcBef>
        <a:spcAft>
          <a:spcPct val="0"/>
        </a:spcAft>
        <a:buClr>
          <a:srgbClr val="FF3399"/>
        </a:buClr>
        <a:buSzPct val="65000"/>
        <a:buFont typeface="Wingdings" pitchFamily="2" charset="2"/>
        <a:buChar char="u"/>
        <a:defRPr sz="2000" b="1" kern="1200">
          <a:solidFill>
            <a:srgbClr val="FF3399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1pPr>
      <a:lvl2pPr marL="742950" indent="-285750" algn="l" rtl="0" eaLnBrk="0" fontAlgn="base" hangingPunct="0">
        <a:lnSpc>
          <a:spcPts val="2400"/>
        </a:lnSpc>
        <a:spcBef>
          <a:spcPts val="1200"/>
        </a:spcBef>
        <a:spcAft>
          <a:spcPct val="0"/>
        </a:spcAft>
        <a:buClr>
          <a:srgbClr val="008000"/>
        </a:buClr>
        <a:buSzPct val="80000"/>
        <a:buFont typeface="Wingdings" pitchFamily="2" charset="2"/>
        <a:buChar char="Ø"/>
        <a:defRPr sz="2800" b="1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2pPr>
      <a:lvl3pPr marL="1143000" indent="-228600" algn="l" rtl="0" eaLnBrk="0" fontAlgn="base" hangingPunct="0">
        <a:lnSpc>
          <a:spcPts val="2400"/>
        </a:lnSpc>
        <a:spcBef>
          <a:spcPts val="1200"/>
        </a:spcBef>
        <a:spcAft>
          <a:spcPct val="0"/>
        </a:spcAft>
        <a:buClr>
          <a:srgbClr val="0000FF"/>
        </a:buClr>
        <a:buSzPct val="80000"/>
        <a:buFont typeface="Wingdings" pitchFamily="2" charset="2"/>
        <a:buChar char="ü"/>
        <a:defRPr sz="2400" b="1" kern="1200">
          <a:solidFill>
            <a:schemeClr val="tx1"/>
          </a:solidFill>
          <a:latin typeface="標楷體" pitchFamily="65" charset="-120"/>
          <a:ea typeface="標楷體" pitchFamily="65" charset="-120"/>
          <a:cs typeface="Times New Roman" pitchFamily="18" charset="0"/>
        </a:defRPr>
      </a:lvl3pPr>
      <a:lvl4pPr marL="1600200" indent="-228600" algn="l" rtl="0" eaLnBrk="0" fontAlgn="base" hangingPunct="0">
        <a:lnSpc>
          <a:spcPts val="2400"/>
        </a:lnSpc>
        <a:spcBef>
          <a:spcPts val="1200"/>
        </a:spcBef>
        <a:spcAft>
          <a:spcPct val="0"/>
        </a:spcAft>
        <a:buFont typeface="Arial" pitchFamily="34" charset="0"/>
        <a:buChar char="–"/>
        <a:defRPr sz="2000" b="1" kern="1200">
          <a:solidFill>
            <a:schemeClr val="tx1"/>
          </a:solidFill>
          <a:latin typeface="標楷體" pitchFamily="65" charset="-120"/>
          <a:ea typeface="標楷體" pitchFamily="65" charset="-120"/>
          <a:cs typeface="Times New Roman" pitchFamily="18" charset="0"/>
        </a:defRPr>
      </a:lvl4pPr>
      <a:lvl5pPr marL="2057400" indent="-228600" algn="l" rtl="0" eaLnBrk="0" fontAlgn="base" hangingPunct="0">
        <a:lnSpc>
          <a:spcPts val="2400"/>
        </a:lnSpc>
        <a:spcBef>
          <a:spcPts val="1200"/>
        </a:spcBef>
        <a:spcAft>
          <a:spcPct val="0"/>
        </a:spcAft>
        <a:buFont typeface="Arial" pitchFamily="34" charset="0"/>
        <a:buChar char="»"/>
        <a:defRPr sz="2000" b="1" kern="1200">
          <a:solidFill>
            <a:schemeClr val="tx1"/>
          </a:solidFill>
          <a:latin typeface="標楷體" pitchFamily="65" charset="-120"/>
          <a:ea typeface="標楷體" pitchFamily="65" charset="-120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F4BBE4-07E0-4C91-AD50-FE14FEDB1920}" type="slidenum">
              <a:rPr lang="zh-TW" altLang="en-US"/>
              <a:pPr>
                <a:defRPr/>
              </a:pPr>
              <a:t>1</a:t>
            </a:fld>
            <a:endParaRPr lang="en-US" altLang="zh-TW"/>
          </a:p>
        </p:txBody>
      </p:sp>
      <p:sp>
        <p:nvSpPr>
          <p:cNvPr id="52225" name="Rectangle 4"/>
          <p:cNvSpPr>
            <a:spLocks noGrp="1"/>
          </p:cNvSpPr>
          <p:nvPr>
            <p:ph type="ctrTitle" idx="4294967295"/>
          </p:nvPr>
        </p:nvSpPr>
        <p:spPr>
          <a:xfrm>
            <a:off x="684213" y="2781300"/>
            <a:ext cx="7772400" cy="1470025"/>
          </a:xfrm>
        </p:spPr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二十二、存貨盤點流程</a:t>
            </a:r>
          </a:p>
        </p:txBody>
      </p:sp>
      <p:sp>
        <p:nvSpPr>
          <p:cNvPr id="12292" name="Rectangle 5"/>
          <p:cNvSpPr>
            <a:spLocks noGrp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 eaLnBrk="1" hangingPunct="1">
              <a:buFont typeface="Wingdings" pitchFamily="2" charset="2"/>
              <a:buNone/>
            </a:pP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5224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1575" t="16800" r="3932" b="33900"/>
          <a:stretch/>
        </p:blipFill>
        <p:spPr>
          <a:xfrm>
            <a:off x="755576" y="2116665"/>
            <a:ext cx="7607188" cy="474133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775543"/>
          </a:xfrm>
        </p:spPr>
        <p:txBody>
          <a:bodyPr/>
          <a:lstStyle/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en-US" altLang="zh-TW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執行「抽盤品</a:t>
            </a: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號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產生作業」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D36AFE-BF08-47E0-B4B2-BE16F0A8E1EE}" type="slidenum">
              <a:rPr lang="zh-TW" altLang="en-US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619672" y="3981517"/>
            <a:ext cx="2016224" cy="13916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945940" y="2116665"/>
            <a:ext cx="7416824" cy="1694167"/>
          </a:xfrm>
          <a:prstGeom prst="wedgeRoundRectCallout">
            <a:avLst>
              <a:gd name="adj1" fmla="val -19803"/>
              <a:gd name="adj2" fmla="val 59662"/>
              <a:gd name="adj3" fmla="val 16667"/>
            </a:avLst>
          </a:prstGeom>
          <a:gradFill rotWithShape="1">
            <a:gsLst>
              <a:gs pos="0">
                <a:srgbClr val="66FF99"/>
              </a:gs>
              <a:gs pos="100000">
                <a:schemeClr val="bg1"/>
              </a:gs>
              <a:gs pos="100000">
                <a:srgbClr val="66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marL="457200" indent="-457200">
              <a:buAutoNum type="arabicPeriod"/>
            </a:pP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盤點廠別」</a:t>
            </a: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可</a:t>
            </a:r>
            <a:r>
              <a:rPr lang="zh-TW" altLang="en-US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指定某一廠別進行盤點，</a:t>
            </a:r>
            <a:r>
              <a:rPr lang="zh-TW" altLang="en-US" sz="2000" u="sng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空白代表</a:t>
            </a:r>
            <a:r>
              <a:rPr lang="zh-TW" altLang="en-US" sz="2000" u="sng" dirty="0" smtClean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全部</a:t>
            </a:r>
            <a:endParaRPr lang="en-US" altLang="zh-TW" sz="2000" u="sng" dirty="0" smtClean="0">
              <a:solidFill>
                <a:srgbClr val="FF000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1200"/>
              </a:spcBef>
              <a:buAutoNum type="arabicPeriod"/>
            </a:pP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選擇盤點庫別」</a:t>
            </a: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輸入</a:t>
            </a:r>
            <a:r>
              <a:rPr lang="zh-TW" altLang="en-US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本次盤點庫別範圍，若</a:t>
            </a:r>
            <a:r>
              <a:rPr lang="zh-TW" altLang="en-US" sz="2000" u="sng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空白則表示不分庫別</a:t>
            </a:r>
            <a:r>
              <a:rPr lang="zh-TW" altLang="en-US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全面</a:t>
            </a: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盤點</a:t>
            </a:r>
            <a:endParaRPr lang="zh-TW" altLang="en-US" sz="20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1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53937" t="39500" r="1963" b="11500"/>
          <a:stretch/>
        </p:blipFill>
        <p:spPr>
          <a:xfrm>
            <a:off x="729916" y="2042465"/>
            <a:ext cx="7704856" cy="481553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775543"/>
          </a:xfrm>
        </p:spPr>
        <p:txBody>
          <a:bodyPr/>
          <a:lstStyle/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en-US" altLang="zh-TW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執行「抽盤品</a:t>
            </a: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號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產生作業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」 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sz="32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D36AFE-BF08-47E0-B4B2-BE16F0A8E1EE}" type="slidenum">
              <a:rPr lang="zh-TW" altLang="en-US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547664" y="2636913"/>
            <a:ext cx="4608512" cy="11521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28496" y="3931219"/>
            <a:ext cx="7344816" cy="1009950"/>
          </a:xfrm>
          <a:prstGeom prst="wedgeRoundRectCallout">
            <a:avLst>
              <a:gd name="adj1" fmla="val -20935"/>
              <a:gd name="adj2" fmla="val -60952"/>
              <a:gd name="adj3" fmla="val 16667"/>
            </a:avLst>
          </a:prstGeom>
          <a:gradFill rotWithShape="1">
            <a:gsLst>
              <a:gs pos="0">
                <a:srgbClr val="FFCCFF"/>
              </a:gs>
              <a:gs pos="100000">
                <a:schemeClr val="bg1"/>
              </a:gs>
              <a:gs pos="100000">
                <a:srgbClr val="66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針對</a:t>
            </a:r>
            <a:r>
              <a:rPr lang="en-US" altLang="zh-TW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“</a:t>
            </a: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品號資料建立作業</a:t>
            </a:r>
            <a:r>
              <a:rPr lang="en-US" altLang="zh-TW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之</a:t>
            </a:r>
            <a:r>
              <a:rPr lang="en-US" altLang="zh-TW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“</a:t>
            </a:r>
            <a:r>
              <a:rPr lang="zh-TW" altLang="en-US" sz="2000" dirty="0" smtClean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循環盤點碼</a:t>
            </a:r>
            <a:r>
              <a:rPr lang="en-US" altLang="zh-TW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設定，進行這次盤點品號產生之依據</a:t>
            </a:r>
            <a:endParaRPr lang="zh-TW" altLang="en-US" sz="20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36296" y="2399555"/>
            <a:ext cx="1080120" cy="3093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53150" t="15842" r="7476" b="40200"/>
          <a:stretch/>
        </p:blipFill>
        <p:spPr>
          <a:xfrm>
            <a:off x="725408" y="2042465"/>
            <a:ext cx="7709363" cy="484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6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53544" t="19201" r="11413" b="33201"/>
          <a:stretch/>
        </p:blipFill>
        <p:spPr>
          <a:xfrm>
            <a:off x="1259632" y="1964401"/>
            <a:ext cx="6408712" cy="489654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24744"/>
            <a:ext cx="8712968" cy="775543"/>
          </a:xfrm>
        </p:spPr>
        <p:txBody>
          <a:bodyPr/>
          <a:lstStyle/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en-US" altLang="zh-TW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列印「庫存盤點卡」或</a:t>
            </a: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「品號盤點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清單」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D36AFE-BF08-47E0-B4B2-BE16F0A8E1EE}" type="slidenum">
              <a:rPr lang="zh-TW" altLang="en-US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278105" y="1992110"/>
            <a:ext cx="2376264" cy="30352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907704" y="2636912"/>
            <a:ext cx="2736304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135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7" grpId="1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D36AFE-BF08-47E0-B4B2-BE16F0A8E1EE}" type="slidenum">
              <a:rPr lang="zh-TW" altLang="en-US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58662" t="15700" r="7476" b="28300"/>
          <a:stretch/>
        </p:blipFill>
        <p:spPr>
          <a:xfrm>
            <a:off x="1083009" y="260350"/>
            <a:ext cx="7092474" cy="659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0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53544" t="19201" r="11413" b="33201"/>
          <a:stretch/>
        </p:blipFill>
        <p:spPr>
          <a:xfrm>
            <a:off x="1259632" y="1964401"/>
            <a:ext cx="6408712" cy="489654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24744"/>
            <a:ext cx="8712968" cy="775543"/>
          </a:xfrm>
        </p:spPr>
        <p:txBody>
          <a:bodyPr/>
          <a:lstStyle/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en-US" altLang="zh-TW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列印「庫存盤點卡」或</a:t>
            </a: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「品號盤點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清單」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D36AFE-BF08-47E0-B4B2-BE16F0A8E1EE}" type="slidenum">
              <a:rPr lang="zh-TW" altLang="en-US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278105" y="1992110"/>
            <a:ext cx="2376264" cy="30352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907704" y="2636912"/>
            <a:ext cx="2736304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53544" t="17101" r="10232" b="38100"/>
          <a:stretch/>
        </p:blipFill>
        <p:spPr>
          <a:xfrm>
            <a:off x="1115615" y="1992110"/>
            <a:ext cx="6994717" cy="4865890"/>
          </a:xfrm>
          <a:prstGeom prst="rect">
            <a:avLst/>
          </a:prstGeom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115615" y="2019018"/>
            <a:ext cx="2282730" cy="2896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979712" y="2713246"/>
            <a:ext cx="2520280" cy="30352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086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D36AFE-BF08-47E0-B4B2-BE16F0A8E1EE}" type="slidenum">
              <a:rPr lang="zh-TW" altLang="en-US" smtClean="0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5194" t="8000" r="29525" b="43700"/>
          <a:stretch/>
        </p:blipFill>
        <p:spPr>
          <a:xfrm>
            <a:off x="434553" y="1484784"/>
            <a:ext cx="828092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0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3705275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於</a:t>
            </a:r>
            <a:r>
              <a:rPr lang="zh-TW" altLang="en-US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盤點日期進行資產實際盤點</a:t>
            </a:r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，記錄各項資產數量及其所在位置，可將實盤資訊填寫在盤點卡或是盤點清單上，以供盤點差異檢核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AE017-06D0-4A78-8082-56FF8FDB207A}" type="slidenum">
              <a:rPr lang="zh-TW" altLang="en-US"/>
              <a:pPr/>
              <a:t>16</a:t>
            </a:fld>
            <a:endParaRPr lang="en-US" altLang="zh-TW"/>
          </a:p>
        </p:txBody>
      </p:sp>
      <p:sp>
        <p:nvSpPr>
          <p:cNvPr id="8" name="標題 1"/>
          <p:cNvSpPr txBox="1">
            <a:spLocks/>
          </p:cNvSpPr>
          <p:nvPr/>
        </p:nvSpPr>
        <p:spPr bwMode="auto">
          <a:xfrm>
            <a:off x="467544" y="1124744"/>
            <a:ext cx="822960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9pPr>
          </a:lstStyle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en-US" altLang="zh-TW" sz="32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2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現場實際</a:t>
            </a:r>
            <a:r>
              <a:rPr lang="zh-TW" altLang="en-US" sz="32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盤點</a:t>
            </a:r>
            <a:endParaRPr lang="zh-TW" alt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151434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51969" t="25200" r="6688" b="31800"/>
          <a:stretch/>
        </p:blipFill>
        <p:spPr>
          <a:xfrm>
            <a:off x="548629" y="2132856"/>
            <a:ext cx="8000295" cy="46805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27174"/>
            <a:ext cx="9144000" cy="1545642"/>
          </a:xfrm>
          <a:solidFill>
            <a:schemeClr val="bg1"/>
          </a:solidFill>
        </p:spPr>
        <p:txBody>
          <a:bodyPr/>
          <a:lstStyle/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r>
              <a:rPr lang="en-US" altLang="zh-TW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輸入盤點資料：</a:t>
            </a:r>
            <a:r>
              <a:rPr lang="en-US" altLang="zh-TW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</a:t>
            </a:r>
            <a:r>
              <a:rPr lang="zh-TW" altLang="en-US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盤資料補</a:t>
            </a:r>
            <a:r>
              <a:rPr lang="zh-TW" altLang="en-US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入作業  </a:t>
            </a:r>
            <a:r>
              <a:rPr lang="en-US" altLang="zh-TW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盤點</a:t>
            </a: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資料建立作業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D36AFE-BF08-47E0-B4B2-BE16F0A8E1EE}" type="slidenum">
              <a:rPr lang="zh-TW" altLang="en-US" smtClean="0"/>
              <a:pPr>
                <a:defRPr/>
              </a:pPr>
              <a:t>17</a:t>
            </a:fld>
            <a:endParaRPr lang="en-US" altLang="zh-TW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043608" y="3284984"/>
            <a:ext cx="3456384" cy="6480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45671" y="4423707"/>
            <a:ext cx="7228852" cy="927720"/>
          </a:xfrm>
          <a:prstGeom prst="wedgeRoundRectCallout">
            <a:avLst>
              <a:gd name="adj1" fmla="val -24039"/>
              <a:gd name="adj2" fmla="val -59770"/>
              <a:gd name="adj3" fmla="val 16667"/>
            </a:avLst>
          </a:prstGeom>
          <a:gradFill rotWithShape="1">
            <a:gsLst>
              <a:gs pos="0">
                <a:srgbClr val="FFCCFF"/>
              </a:gs>
              <a:gs pos="100000">
                <a:schemeClr val="bg1"/>
              </a:gs>
              <a:gs pos="100000">
                <a:srgbClr val="66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endParaRPr lang="zh-TW" altLang="en-US" sz="20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按下</a:t>
            </a:r>
            <a:r>
              <a:rPr lang="zh-TW" altLang="en-US" sz="2000" u="sng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修改鈕</a:t>
            </a:r>
            <a:r>
              <a:rPr lang="zh-TW" altLang="en-US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，將</a:t>
            </a:r>
            <a:r>
              <a:rPr lang="zh-TW" altLang="en-US" sz="2000" u="sng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實盤量</a:t>
            </a:r>
            <a:r>
              <a:rPr lang="zh-TW" altLang="en-US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輸入在「盤點數量」欄位存檔即可，依此方式繼續逐筆</a:t>
            </a: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輸入    </a:t>
            </a:r>
            <a:r>
              <a:rPr lang="en-US" altLang="zh-TW" sz="2000" u="sng" dirty="0" smtClean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u="sng" dirty="0" smtClean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可多人分工同時進行輸入動作</a:t>
            </a:r>
            <a:r>
              <a:rPr lang="en-US" altLang="zh-TW" sz="2000" u="sng" dirty="0" smtClean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u="sng" dirty="0">
              <a:solidFill>
                <a:srgbClr val="FF000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320072" y="3933056"/>
            <a:ext cx="2603856" cy="36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796266" y="3607296"/>
            <a:ext cx="3664166" cy="19099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252476" y="4475453"/>
            <a:ext cx="4528262" cy="1617850"/>
          </a:xfrm>
          <a:prstGeom prst="wedgeRoundRectCallout">
            <a:avLst>
              <a:gd name="adj1" fmla="val -24455"/>
              <a:gd name="adj2" fmla="val -80746"/>
              <a:gd name="adj3" fmla="val 16667"/>
            </a:avLst>
          </a:prstGeom>
          <a:gradFill rotWithShape="1">
            <a:gsLst>
              <a:gs pos="0">
                <a:srgbClr val="66FF66"/>
              </a:gs>
              <a:gs pos="100000">
                <a:schemeClr val="bg1"/>
              </a:gs>
              <a:gs pos="100000">
                <a:srgbClr val="66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按</a:t>
            </a:r>
            <a:r>
              <a:rPr lang="zh-TW" altLang="en-US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工具列上的查詢鈕，選擇要輸入實際盤點數量的「</a:t>
            </a:r>
            <a:r>
              <a:rPr lang="zh-TW" altLang="en-US" sz="2000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盤點底稿編號</a:t>
            </a:r>
            <a:r>
              <a:rPr lang="zh-TW" altLang="en-US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」及「</a:t>
            </a:r>
            <a:r>
              <a:rPr lang="zh-TW" altLang="en-US" sz="2000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序號</a:t>
            </a:r>
            <a:r>
              <a:rPr lang="zh-TW" altLang="en-US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」後，會出現盤點底稿中的</a:t>
            </a:r>
            <a:r>
              <a:rPr lang="zh-TW" altLang="en-US" sz="2000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品</a:t>
            </a:r>
            <a:r>
              <a:rPr lang="zh-TW" altLang="en-US" sz="2000" dirty="0" smtClean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號</a:t>
            </a:r>
            <a:r>
              <a:rPr lang="zh-TW" altLang="en-US" sz="2000" dirty="0" smtClean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資</a:t>
            </a:r>
            <a:r>
              <a:rPr lang="zh-TW" altLang="en-US" sz="2000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料</a:t>
            </a: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及</a:t>
            </a:r>
            <a:r>
              <a:rPr lang="zh-TW" altLang="en-US" sz="2000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盤點</a:t>
            </a:r>
            <a:r>
              <a:rPr lang="zh-TW" altLang="en-US" sz="2000" dirty="0" smtClean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數量</a:t>
            </a:r>
            <a:endParaRPr lang="zh-TW" altLang="en-US" sz="2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548629" y="2147071"/>
            <a:ext cx="3087267" cy="3240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804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7" grpId="1" animBg="1"/>
      <p:bldP spid="8" grpId="0" animBg="1"/>
      <p:bldP spid="10" grpId="0" animBg="1"/>
      <p:bldP spid="11" grpId="0" animBg="1"/>
      <p:bldP spid="11" grpId="1" animBg="1"/>
      <p:bldP spid="9" grpId="0" animBg="1"/>
      <p:bldP spid="9" grpId="1" animBg="1"/>
      <p:bldP spid="12" grpId="0" animBg="1"/>
      <p:bldP spid="1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52756" t="12201" r="9444" b="40200"/>
          <a:stretch/>
        </p:blipFill>
        <p:spPr>
          <a:xfrm>
            <a:off x="1304792" y="2066386"/>
            <a:ext cx="6764631" cy="479161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13" y="332656"/>
            <a:ext cx="9144000" cy="1440160"/>
          </a:xfrm>
          <a:solidFill>
            <a:schemeClr val="bg1"/>
          </a:solidFill>
        </p:spPr>
        <p:txBody>
          <a:bodyPr/>
          <a:lstStyle/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r>
              <a:rPr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輸入盤點資料：</a:t>
            </a:r>
            <a:r>
              <a:rPr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實盤資料補入作業  </a:t>
            </a:r>
            <a:r>
              <a:rPr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</a:t>
            </a: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盤點資料建立</a:t>
            </a:r>
            <a:r>
              <a:rPr lang="zh-TW" altLang="en-US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 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sz="32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D36AFE-BF08-47E0-B4B2-BE16F0A8E1EE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528555" y="4653136"/>
            <a:ext cx="7663549" cy="1656184"/>
          </a:xfrm>
          <a:prstGeom prst="wedgeRoundRectCallout">
            <a:avLst>
              <a:gd name="adj1" fmla="val 8948"/>
              <a:gd name="adj2" fmla="val -58891"/>
              <a:gd name="adj3" fmla="val 16667"/>
            </a:avLst>
          </a:prstGeom>
          <a:gradFill rotWithShape="1">
            <a:gsLst>
              <a:gs pos="0">
                <a:srgbClr val="66CCFF"/>
              </a:gs>
              <a:gs pos="100000">
                <a:schemeClr val="bg1"/>
              </a:gs>
              <a:gs pos="100000">
                <a:srgbClr val="66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marL="457200" indent="-457200">
              <a:buAutoNum type="arabicPeriod"/>
            </a:pP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直接</a:t>
            </a:r>
            <a:r>
              <a:rPr lang="zh-TW" altLang="en-US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到「盤點資料建立作業」查詢出該份盤點底稿後執行「修改」，在「盤點數量」欄位輸入實際盤點數量後</a:t>
            </a: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存檔</a:t>
            </a:r>
            <a:endParaRPr lang="en-US" altLang="zh-TW" sz="2000" dirty="0" smtClean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1200"/>
              </a:spcBef>
              <a:buAutoNum type="arabicPeriod"/>
            </a:pP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優點：</a:t>
            </a:r>
            <a:r>
              <a:rPr lang="en-US" altLang="zh-TW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2000" u="sng" dirty="0" smtClean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輸入</a:t>
            </a:r>
            <a:r>
              <a:rPr lang="zh-TW" altLang="en-US" sz="2000" u="sng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速度較快</a:t>
            </a:r>
            <a:r>
              <a:rPr lang="zh-TW" altLang="en-US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000" i="1" u="sng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但一份底稿一次僅能一人</a:t>
            </a:r>
            <a:r>
              <a:rPr lang="zh-TW" altLang="en-US" sz="2000" i="1" u="sng" dirty="0" smtClean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輸入</a:t>
            </a:r>
            <a:endParaRPr lang="zh-TW" altLang="en-US" sz="2000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306890" y="2061323"/>
            <a:ext cx="2833062" cy="33823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098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AE017-06D0-4A78-8082-56FF8FDB207A}" type="slidenum">
              <a:rPr lang="zh-TW" altLang="en-US"/>
              <a:pPr/>
              <a:t>19</a:t>
            </a:fld>
            <a:endParaRPr lang="en-US" altLang="zh-TW"/>
          </a:p>
        </p:txBody>
      </p:sp>
      <p:sp>
        <p:nvSpPr>
          <p:cNvPr id="8" name="標題 1"/>
          <p:cNvSpPr txBox="1">
            <a:spLocks/>
          </p:cNvSpPr>
          <p:nvPr/>
        </p:nvSpPr>
        <p:spPr bwMode="auto">
          <a:xfrm>
            <a:off x="467544" y="1124744"/>
            <a:ext cx="82296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9pPr>
          </a:lstStyle>
          <a:p>
            <a:r>
              <a:rPr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zh-TW" altLang="en-US" sz="32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盤點資料彙總</a:t>
            </a:r>
            <a:endParaRPr lang="zh-TW" altLang="en-US" sz="3200" b="0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1181" t="12201" r="8263" b="40900"/>
          <a:stretch/>
        </p:blipFill>
        <p:spPr>
          <a:xfrm>
            <a:off x="971600" y="2032653"/>
            <a:ext cx="7416824" cy="4824536"/>
          </a:xfrm>
          <a:prstGeom prst="rect">
            <a:avLst/>
          </a:prstGeom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788024" y="2608717"/>
            <a:ext cx="288032" cy="2442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7218" y="2019559"/>
            <a:ext cx="2864702" cy="32932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187552" y="2996502"/>
            <a:ext cx="1200944" cy="576514"/>
          </a:xfrm>
          <a:prstGeom prst="wedgeRoundRectCallout">
            <a:avLst>
              <a:gd name="adj1" fmla="val 8041"/>
              <a:gd name="adj2" fmla="val -67712"/>
              <a:gd name="adj3" fmla="val 16667"/>
            </a:avLst>
          </a:prstGeom>
          <a:gradFill rotWithShape="1">
            <a:gsLst>
              <a:gs pos="0">
                <a:srgbClr val="FFCCFF"/>
              </a:gs>
              <a:gs pos="100000">
                <a:schemeClr val="bg1"/>
              </a:gs>
              <a:gs pos="100000">
                <a:srgbClr val="66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2000" u="sng" dirty="0" smtClean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彙總</a:t>
            </a:r>
            <a:r>
              <a:rPr lang="zh-TW" altLang="en-US" sz="2000" u="sng" dirty="0" smtClean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鈕</a:t>
            </a:r>
            <a:endParaRPr lang="zh-TW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427984" y="4033246"/>
            <a:ext cx="1152128" cy="22364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046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  <p:bldP spid="9" grpId="0" animBg="1"/>
      <p:bldP spid="9" grpId="1" animBg="1"/>
      <p:bldP spid="10" grpId="0" animBg="1"/>
      <p:bldP spid="11" grpId="0" animBg="1"/>
      <p:bldP spid="1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存貨盤點之目的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43188"/>
            <a:ext cx="8435280" cy="1721916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防止資產發生損失</a:t>
            </a:r>
            <a:endParaRPr lang="en-US" altLang="zh-TW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核對品號之</a:t>
            </a:r>
            <a:r>
              <a:rPr lang="zh-TW" altLang="en-US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帳上數量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zh-TW" altLang="en-US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實際數量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是否有</a:t>
            </a:r>
            <a:r>
              <a:rPr lang="zh-TW" altLang="en-US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差異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，若有差異，則透過  「</a:t>
            </a:r>
            <a:r>
              <a:rPr lang="zh-TW" altLang="en-US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資產調整建立作業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」，將資產帳上數量</a:t>
            </a:r>
            <a:r>
              <a:rPr lang="zh-TW" altLang="en-US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調整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跟實際數量</a:t>
            </a:r>
            <a:r>
              <a:rPr lang="zh-TW" altLang="en-US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一致</a:t>
            </a:r>
            <a:endParaRPr lang="zh-TW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D36AFE-BF08-47E0-B4B2-BE16F0A8E1EE}" type="slidenum">
              <a:rPr lang="zh-TW" altLang="en-US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5212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53149" t="9401" r="6294" b="43699"/>
          <a:stretch/>
        </p:blipFill>
        <p:spPr>
          <a:xfrm>
            <a:off x="987218" y="2019559"/>
            <a:ext cx="7416824" cy="4824536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AE017-06D0-4A78-8082-56FF8FDB207A}" type="slidenum">
              <a:rPr lang="zh-TW" altLang="en-US"/>
              <a:pPr/>
              <a:t>20</a:t>
            </a:fld>
            <a:endParaRPr lang="en-US" altLang="zh-TW"/>
          </a:p>
        </p:txBody>
      </p:sp>
      <p:sp>
        <p:nvSpPr>
          <p:cNvPr id="8" name="標題 1"/>
          <p:cNvSpPr txBox="1">
            <a:spLocks/>
          </p:cNvSpPr>
          <p:nvPr/>
        </p:nvSpPr>
        <p:spPr bwMode="auto">
          <a:xfrm>
            <a:off x="467544" y="1124744"/>
            <a:ext cx="82296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9pPr>
          </a:lstStyle>
          <a:p>
            <a:r>
              <a:rPr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zh-TW" altLang="en-US" sz="32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盤點資料彙總</a:t>
            </a:r>
            <a:endParaRPr lang="zh-TW" altLang="en-US" sz="3200" b="0" dirty="0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468304" y="4005064"/>
            <a:ext cx="2191927" cy="22322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932040" y="2994805"/>
            <a:ext cx="936104" cy="57821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284785" y="2842387"/>
            <a:ext cx="3923682" cy="1589461"/>
          </a:xfrm>
          <a:prstGeom prst="wedgeRoundRectCallout">
            <a:avLst>
              <a:gd name="adj1" fmla="val 56093"/>
              <a:gd name="adj2" fmla="val 42604"/>
              <a:gd name="adj3" fmla="val 16667"/>
            </a:avLst>
          </a:prstGeom>
          <a:gradFill rotWithShape="1">
            <a:gsLst>
              <a:gs pos="0">
                <a:srgbClr val="FFCCFF"/>
              </a:gs>
              <a:gs pos="100000">
                <a:schemeClr val="bg1"/>
              </a:gs>
              <a:gs pos="100000">
                <a:srgbClr val="66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單頭顯示「</a:t>
            </a:r>
            <a:r>
              <a:rPr lang="zh-TW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  <a:cs typeface="Times New Roman" panose="02020603050405020304" pitchFamily="18" charset="0"/>
              </a:rPr>
              <a:t>核</a:t>
            </a: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」，表示資料輸入完成，同時會在單身顯示出「</a:t>
            </a:r>
            <a:r>
              <a:rPr lang="zh-TW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anose="03000509000000000000" pitchFamily="65" charset="-120"/>
                <a:cs typeface="Times New Roman" panose="02020603050405020304" pitchFamily="18" charset="0"/>
              </a:rPr>
              <a:t>帳面數量</a:t>
            </a: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」 </a:t>
            </a:r>
            <a:r>
              <a:rPr lang="en-US" altLang="zh-TW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i="1" u="sng" dirty="0" smtClean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為盤點日期當日的庫存數量</a:t>
            </a:r>
            <a:r>
              <a:rPr lang="en-US" altLang="zh-TW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2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775543"/>
          </a:xfrm>
        </p:spPr>
        <p:txBody>
          <a:bodyPr/>
          <a:lstStyle/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</a:t>
            </a:r>
            <a:r>
              <a:rPr lang="en-US" altLang="zh-TW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列印「盤點盈虧明細表」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D36AFE-BF08-47E0-B4B2-BE16F0A8E1EE}" type="slidenum">
              <a:rPr lang="zh-TW" altLang="en-US" smtClean="0"/>
              <a:pPr>
                <a:defRPr/>
              </a:pPr>
              <a:t>21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53150" t="22001" r="11807" b="38100"/>
          <a:stretch/>
        </p:blipFill>
        <p:spPr>
          <a:xfrm>
            <a:off x="899592" y="2092694"/>
            <a:ext cx="7420614" cy="4752528"/>
          </a:xfrm>
          <a:prstGeom prst="rect">
            <a:avLst/>
          </a:prstGeom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907704" y="2924944"/>
            <a:ext cx="3096344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798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775543"/>
          </a:xfrm>
        </p:spPr>
        <p:txBody>
          <a:bodyPr/>
          <a:lstStyle/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</a:t>
            </a:r>
            <a:r>
              <a:rPr lang="en-US" altLang="zh-TW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列印「盤點盈虧明細表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」 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sz="32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D36AFE-BF08-47E0-B4B2-BE16F0A8E1EE}" type="slidenum">
              <a:rPr lang="zh-TW" altLang="en-US" smtClean="0"/>
              <a:pPr>
                <a:defRPr/>
              </a:pPr>
              <a:t>22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2757" t="22001" r="11806" b="38100"/>
          <a:stretch/>
        </p:blipFill>
        <p:spPr>
          <a:xfrm>
            <a:off x="944045" y="2204864"/>
            <a:ext cx="7276598" cy="4608512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491880" y="5013176"/>
            <a:ext cx="1224136" cy="8640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267744" y="4574840"/>
            <a:ext cx="2160240" cy="3663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1475656" y="3861048"/>
            <a:ext cx="4176464" cy="561503"/>
          </a:xfrm>
          <a:prstGeom prst="wedgeRoundRectCallout">
            <a:avLst>
              <a:gd name="adj1" fmla="val -26662"/>
              <a:gd name="adj2" fmla="val 66522"/>
              <a:gd name="adj3" fmla="val 16667"/>
            </a:avLst>
          </a:prstGeom>
          <a:gradFill rotWithShape="1">
            <a:gsLst>
              <a:gs pos="0">
                <a:srgbClr val="66FF66"/>
              </a:gs>
              <a:gs pos="100000">
                <a:schemeClr val="bg1"/>
              </a:gs>
              <a:gs pos="100000">
                <a:srgbClr val="66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itchFamily="65" charset="-120"/>
                <a:cs typeface="Times New Roman" pitchFamily="18" charset="0"/>
              </a:rPr>
              <a:t>打勾者，表示沒有錯誤也列印</a:t>
            </a:r>
            <a:endParaRPr lang="zh-TW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68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D36AFE-BF08-47E0-B4B2-BE16F0A8E1EE}" type="slidenum">
              <a:rPr lang="zh-TW" altLang="en-US" smtClean="0"/>
              <a:pPr>
                <a:defRPr/>
              </a:pPr>
              <a:t>23</a:t>
            </a:fld>
            <a:endParaRPr lang="en-US" altLang="zh-TW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58661" t="15401" r="1176" b="33200"/>
          <a:stretch/>
        </p:blipFill>
        <p:spPr>
          <a:xfrm>
            <a:off x="323528" y="610668"/>
            <a:ext cx="8640960" cy="622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5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盤點資料更新作業(INVB01)[學生區H11]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92" y="2348880"/>
            <a:ext cx="6922904" cy="428198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936104"/>
          </a:xfrm>
        </p:spPr>
        <p:txBody>
          <a:bodyPr/>
          <a:lstStyle/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</a:t>
            </a:r>
            <a:r>
              <a:rPr lang="en-US" altLang="zh-TW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盤點資料更新作業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D36AFE-BF08-47E0-B4B2-BE16F0A8E1EE}" type="slidenum">
              <a:rPr lang="zh-TW" altLang="en-US" smtClean="0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907704" y="3501009"/>
            <a:ext cx="2232248" cy="38070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339752" y="4149081"/>
            <a:ext cx="2016224" cy="3960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899592" y="4693128"/>
            <a:ext cx="7416824" cy="1760207"/>
          </a:xfrm>
          <a:prstGeom prst="wedgeRoundRectCallout">
            <a:avLst>
              <a:gd name="adj1" fmla="val -19055"/>
              <a:gd name="adj2" fmla="val -56970"/>
              <a:gd name="adj3" fmla="val 16667"/>
            </a:avLst>
          </a:prstGeom>
          <a:gradFill rotWithShape="1">
            <a:gsLst>
              <a:gs pos="0">
                <a:srgbClr val="FF99FF"/>
              </a:gs>
              <a:gs pos="100000">
                <a:schemeClr val="bg1"/>
              </a:gs>
              <a:gs pos="100000">
                <a:srgbClr val="66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marL="457200" indent="-457200">
              <a:buAutoNum type="arabicPeriod"/>
            </a:pP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可以</a:t>
            </a:r>
            <a:r>
              <a:rPr lang="zh-TW" altLang="en-US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到「</a:t>
            </a:r>
            <a:r>
              <a:rPr lang="zh-TW" altLang="en-US" sz="2000" u="sng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庫存異動單據建立作業</a:t>
            </a:r>
            <a:r>
              <a:rPr lang="zh-TW" altLang="en-US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」中查詢單別為「</a:t>
            </a:r>
            <a:r>
              <a:rPr lang="en-US" altLang="zh-TW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C113</a:t>
            </a:r>
            <a:r>
              <a:rPr lang="zh-TW" altLang="en-US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」之由系統產生的盤盈損</a:t>
            </a: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單</a:t>
            </a:r>
            <a:endParaRPr lang="en-US" altLang="zh-TW" sz="2000" dirty="0" smtClean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1200"/>
              </a:spcBef>
              <a:buAutoNum type="arabicPeriod"/>
            </a:pP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若</a:t>
            </a:r>
            <a:r>
              <a:rPr lang="zh-TW" altLang="en-US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品項為</a:t>
            </a:r>
            <a:r>
              <a:rPr lang="zh-TW" altLang="en-US" sz="2000" u="sng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盤盈則調整數量為正值</a:t>
            </a:r>
            <a:r>
              <a:rPr lang="zh-TW" altLang="en-US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，反之盤損則調整數量為負</a:t>
            </a: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值</a:t>
            </a:r>
            <a:endParaRPr lang="zh-TW" altLang="en-US" sz="20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13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2708275"/>
            <a:ext cx="8208963" cy="3457575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CC0000"/>
              </a:buClr>
              <a:defRPr/>
            </a:pPr>
            <a:r>
              <a:rPr lang="zh-TW" altLang="en-US" dirty="0">
                <a:solidFill>
                  <a:schemeClr val="tx1"/>
                </a:solidFill>
              </a:rPr>
              <a:t>公司要進行盤點時，首先要執行哪支作業產生盤點範圍的庫存資料</a:t>
            </a:r>
            <a:r>
              <a:rPr lang="en-US" altLang="zh-TW" dirty="0">
                <a:solidFill>
                  <a:schemeClr val="tx1"/>
                </a:solidFill>
              </a:rPr>
              <a:t>/</a:t>
            </a:r>
            <a:r>
              <a:rPr lang="zh-TW" altLang="en-US" dirty="0">
                <a:solidFill>
                  <a:schemeClr val="tx1"/>
                </a:solidFill>
              </a:rPr>
              <a:t>盤點底稿</a:t>
            </a:r>
            <a:r>
              <a:rPr lang="zh-TW" altLang="en-US" dirty="0" smtClean="0">
                <a:solidFill>
                  <a:schemeClr val="tx1"/>
                </a:solidFill>
              </a:rPr>
              <a:t>資料？ </a:t>
            </a:r>
            <a:endParaRPr lang="zh-TW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955675" lvl="1" indent="-593725">
              <a:lnSpc>
                <a:spcPct val="105000"/>
              </a:lnSpc>
              <a:spcBef>
                <a:spcPct val="45000"/>
              </a:spcBef>
              <a:buNone/>
              <a:defRPr/>
            </a:pPr>
            <a:r>
              <a:rPr lang="en-US" altLang="zh-TW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(A)</a:t>
            </a:r>
            <a:r>
              <a:rPr lang="zh-TW" alt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抽盤品號產生</a:t>
            </a:r>
            <a:r>
              <a:rPr lang="zh-TW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作業</a:t>
            </a:r>
            <a:endParaRPr lang="en-US" altLang="zh-TW" sz="2000" b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955675" lvl="1" indent="-593725">
              <a:lnSpc>
                <a:spcPct val="105000"/>
              </a:lnSpc>
              <a:spcBef>
                <a:spcPct val="45000"/>
              </a:spcBef>
              <a:buNone/>
              <a:defRPr/>
            </a:pPr>
            <a:r>
              <a:rPr lang="en-US" altLang="zh-TW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B)</a:t>
            </a:r>
            <a:r>
              <a:rPr lang="zh-TW" alt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盤點資料</a:t>
            </a:r>
            <a:r>
              <a:rPr lang="zh-TW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更新</a:t>
            </a:r>
            <a:endParaRPr lang="en-US" altLang="zh-TW" sz="2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標楷體" pitchFamily="65" charset="-120"/>
            </a:endParaRPr>
          </a:p>
          <a:p>
            <a:pPr marL="955675" lvl="1" indent="-593725">
              <a:lnSpc>
                <a:spcPct val="105000"/>
              </a:lnSpc>
              <a:spcBef>
                <a:spcPct val="45000"/>
              </a:spcBef>
              <a:buNone/>
              <a:defRPr/>
            </a:pPr>
            <a:r>
              <a:rPr lang="en-US" altLang="zh-TW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C)</a:t>
            </a:r>
            <a:r>
              <a:rPr lang="zh-TW" alt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盤點資料彙</a:t>
            </a:r>
            <a:r>
              <a:rPr lang="zh-TW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總</a:t>
            </a:r>
            <a:endParaRPr lang="en-US" altLang="zh-TW" sz="2000" dirty="0" smtClean="0"/>
          </a:p>
          <a:p>
            <a:pPr marL="955675" lvl="1" indent="-593725">
              <a:lnSpc>
                <a:spcPct val="105000"/>
              </a:lnSpc>
              <a:spcBef>
                <a:spcPct val="45000"/>
              </a:spcBef>
              <a:buNone/>
              <a:defRPr/>
            </a:pPr>
            <a:r>
              <a:rPr lang="en-US" altLang="zh-TW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D)</a:t>
            </a:r>
            <a:r>
              <a:rPr lang="zh-TW" alt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盤點資料</a:t>
            </a:r>
            <a:r>
              <a:rPr lang="zh-TW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結轉</a:t>
            </a:r>
            <a:endParaRPr lang="en-US" altLang="zh-TW" sz="2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標楷體" pitchFamily="65" charset="-120"/>
            </a:endParaRPr>
          </a:p>
          <a:p>
            <a:pPr>
              <a:lnSpc>
                <a:spcPct val="105000"/>
              </a:lnSpc>
              <a:spcBef>
                <a:spcPct val="45000"/>
              </a:spcBef>
              <a:buClr>
                <a:srgbClr val="CC0000"/>
              </a:buClr>
              <a:buSzPct val="65000"/>
              <a:buFont typeface="Wingdings" pitchFamily="2" charset="2"/>
              <a:buChar char="u"/>
              <a:defRPr/>
            </a:pPr>
            <a:r>
              <a:rPr lang="en-US" altLang="zh-TW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Ans</a:t>
            </a:r>
            <a:r>
              <a:rPr lang="zh-TW" alt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： </a:t>
            </a:r>
            <a:r>
              <a:rPr lang="en-US" altLang="zh-TW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(A)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441348" name="Rectangle 4"/>
          <p:cNvSpPr>
            <a:spLocks noChangeArrowheads="1"/>
          </p:cNvSpPr>
          <p:nvPr/>
        </p:nvSpPr>
        <p:spPr bwMode="auto">
          <a:xfrm>
            <a:off x="468313" y="13414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0" lang="zh-TW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書法家顏楷體" pitchFamily="49" charset="-120"/>
              </a:rPr>
              <a:t>練習 </a:t>
            </a:r>
            <a:r>
              <a:rPr lang="en-US" altLang="zh-TW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</a:rPr>
              <a:t>1</a:t>
            </a:r>
            <a:endParaRPr lang="zh-TW" altLang="en-US" sz="3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書法家顏楷體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404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41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41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41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41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41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41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346" grpId="0" build="p"/>
      <p:bldP spid="4413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2708275"/>
            <a:ext cx="8208963" cy="3817069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CC0000"/>
              </a:buClr>
              <a:defRPr/>
            </a:pPr>
            <a:r>
              <a:rPr lang="zh-TW" altLang="en-US" dirty="0">
                <a:solidFill>
                  <a:schemeClr val="tx1"/>
                </a:solidFill>
              </a:rPr>
              <a:t>將現場實際盤到數字輸入「實盤資料補入作業」時，何者操作步驟正確</a:t>
            </a:r>
            <a:r>
              <a:rPr lang="zh-TW" altLang="en-US" dirty="0" smtClean="0">
                <a:solidFill>
                  <a:schemeClr val="tx1"/>
                </a:solidFill>
              </a:rPr>
              <a:t>？</a:t>
            </a:r>
            <a:r>
              <a:rPr lang="en-US" altLang="zh-TW" dirty="0" smtClean="0">
                <a:solidFill>
                  <a:schemeClr val="tx1"/>
                </a:solidFill>
              </a:rPr>
              <a:t/>
            </a:r>
            <a:br>
              <a:rPr lang="en-US" altLang="zh-TW" dirty="0" smtClean="0">
                <a:solidFill>
                  <a:schemeClr val="tx1"/>
                </a:solidFill>
              </a:rPr>
            </a:br>
            <a:r>
              <a:rPr lang="en-US" altLang="zh-TW" dirty="0" smtClean="0">
                <a:solidFill>
                  <a:schemeClr val="tx1"/>
                </a:solidFill>
              </a:rPr>
              <a:t>A</a:t>
            </a:r>
            <a:r>
              <a:rPr lang="en-US" altLang="zh-TW" dirty="0">
                <a:solidFill>
                  <a:schemeClr val="tx1"/>
                </a:solidFill>
              </a:rPr>
              <a:t>.</a:t>
            </a:r>
            <a:r>
              <a:rPr lang="zh-TW" altLang="en-US" dirty="0">
                <a:solidFill>
                  <a:schemeClr val="tx1"/>
                </a:solidFill>
              </a:rPr>
              <a:t>執行開啟實盤資料補入作業</a:t>
            </a:r>
            <a:r>
              <a:rPr lang="zh-TW" altLang="en-US" dirty="0" smtClean="0">
                <a:solidFill>
                  <a:schemeClr val="tx1"/>
                </a:solidFill>
              </a:rPr>
              <a:t>畫面、</a:t>
            </a:r>
            <a:r>
              <a:rPr lang="en-US" altLang="zh-TW" dirty="0" smtClean="0">
                <a:solidFill>
                  <a:schemeClr val="tx1"/>
                </a:solidFill>
              </a:rPr>
              <a:t>B</a:t>
            </a:r>
            <a:r>
              <a:rPr lang="en-US" altLang="zh-TW" dirty="0">
                <a:solidFill>
                  <a:schemeClr val="tx1"/>
                </a:solidFill>
              </a:rPr>
              <a:t>.</a:t>
            </a:r>
            <a:r>
              <a:rPr lang="zh-TW" altLang="en-US" dirty="0">
                <a:solidFill>
                  <a:schemeClr val="tx1"/>
                </a:solidFill>
              </a:rPr>
              <a:t>新增實盤資料補入</a:t>
            </a:r>
            <a:r>
              <a:rPr lang="zh-TW" altLang="en-US" dirty="0" smtClean="0">
                <a:solidFill>
                  <a:schemeClr val="tx1"/>
                </a:solidFill>
              </a:rPr>
              <a:t>作業、</a:t>
            </a:r>
            <a:r>
              <a:rPr lang="en-US" altLang="zh-TW" dirty="0" smtClean="0">
                <a:solidFill>
                  <a:schemeClr val="tx1"/>
                </a:solidFill>
              </a:rPr>
              <a:t>C</a:t>
            </a:r>
            <a:r>
              <a:rPr lang="en-US" altLang="zh-TW" dirty="0">
                <a:solidFill>
                  <a:schemeClr val="tx1"/>
                </a:solidFill>
              </a:rPr>
              <a:t>.</a:t>
            </a:r>
            <a:r>
              <a:rPr lang="zh-TW" altLang="en-US" dirty="0">
                <a:solidFill>
                  <a:schemeClr val="tx1"/>
                </a:solidFill>
              </a:rPr>
              <a:t>查詢找出要輸入的品</a:t>
            </a:r>
            <a:r>
              <a:rPr lang="zh-TW" altLang="en-US" dirty="0" smtClean="0">
                <a:solidFill>
                  <a:schemeClr val="tx1"/>
                </a:solidFill>
              </a:rPr>
              <a:t>項、</a:t>
            </a:r>
            <a:r>
              <a:rPr lang="en-US" altLang="zh-TW" dirty="0" smtClean="0">
                <a:solidFill>
                  <a:schemeClr val="tx1"/>
                </a:solidFill>
              </a:rPr>
              <a:t>D</a:t>
            </a:r>
            <a:r>
              <a:rPr lang="en-US" altLang="zh-TW" dirty="0">
                <a:solidFill>
                  <a:schemeClr val="tx1"/>
                </a:solidFill>
              </a:rPr>
              <a:t>.</a:t>
            </a:r>
            <a:r>
              <a:rPr lang="zh-TW" altLang="en-US" dirty="0">
                <a:solidFill>
                  <a:schemeClr val="tx1"/>
                </a:solidFill>
              </a:rPr>
              <a:t>按修改輸入盤點</a:t>
            </a:r>
            <a:r>
              <a:rPr lang="zh-TW" altLang="en-US" dirty="0" smtClean="0">
                <a:solidFill>
                  <a:schemeClr val="tx1"/>
                </a:solidFill>
              </a:rPr>
              <a:t>數量、</a:t>
            </a:r>
            <a:r>
              <a:rPr lang="en-US" altLang="zh-TW" dirty="0" smtClean="0">
                <a:solidFill>
                  <a:schemeClr val="tx1"/>
                </a:solidFill>
              </a:rPr>
              <a:t>E</a:t>
            </a:r>
            <a:r>
              <a:rPr lang="en-US" altLang="zh-TW" dirty="0">
                <a:solidFill>
                  <a:schemeClr val="tx1"/>
                </a:solidFill>
              </a:rPr>
              <a:t>.</a:t>
            </a:r>
            <a:r>
              <a:rPr lang="zh-TW" altLang="en-US" dirty="0" smtClean="0">
                <a:solidFill>
                  <a:schemeClr val="tx1"/>
                </a:solidFill>
              </a:rPr>
              <a:t>存檔 </a:t>
            </a:r>
            <a:endParaRPr lang="zh-TW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955675" lvl="1" indent="-593725">
              <a:lnSpc>
                <a:spcPct val="105000"/>
              </a:lnSpc>
              <a:spcBef>
                <a:spcPct val="45000"/>
              </a:spcBef>
              <a:buNone/>
              <a:defRPr/>
            </a:pPr>
            <a:r>
              <a:rPr lang="en-US" altLang="zh-TW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(A)</a:t>
            </a:r>
            <a:r>
              <a:rPr lang="en-US" altLang="zh-TW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ABE</a:t>
            </a:r>
            <a:endParaRPr lang="en-US" altLang="zh-TW" sz="2000" b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955675" lvl="1" indent="-593725">
              <a:lnSpc>
                <a:spcPct val="105000"/>
              </a:lnSpc>
              <a:spcBef>
                <a:spcPct val="45000"/>
              </a:spcBef>
              <a:buNone/>
              <a:defRPr/>
            </a:pPr>
            <a:r>
              <a:rPr lang="en-US" altLang="zh-TW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B)BE</a:t>
            </a:r>
            <a:endParaRPr lang="en-US" altLang="zh-TW" sz="2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標楷體" pitchFamily="65" charset="-120"/>
            </a:endParaRPr>
          </a:p>
          <a:p>
            <a:pPr marL="955675" lvl="1" indent="-593725">
              <a:lnSpc>
                <a:spcPct val="105000"/>
              </a:lnSpc>
              <a:spcBef>
                <a:spcPct val="45000"/>
              </a:spcBef>
              <a:buNone/>
              <a:defRPr/>
            </a:pPr>
            <a:r>
              <a:rPr lang="en-US" altLang="zh-TW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C)ABCE</a:t>
            </a:r>
            <a:endParaRPr lang="en-US" altLang="zh-TW" sz="2000" dirty="0" smtClean="0"/>
          </a:p>
          <a:p>
            <a:pPr marL="955675" lvl="1" indent="-593725">
              <a:lnSpc>
                <a:spcPct val="105000"/>
              </a:lnSpc>
              <a:spcBef>
                <a:spcPct val="45000"/>
              </a:spcBef>
              <a:buNone/>
              <a:defRPr/>
            </a:pPr>
            <a:r>
              <a:rPr lang="en-US" altLang="zh-TW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D)ACDE</a:t>
            </a:r>
            <a:endParaRPr lang="en-US" altLang="zh-TW" sz="2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標楷體" pitchFamily="65" charset="-120"/>
            </a:endParaRPr>
          </a:p>
          <a:p>
            <a:pPr>
              <a:lnSpc>
                <a:spcPct val="105000"/>
              </a:lnSpc>
              <a:spcBef>
                <a:spcPct val="45000"/>
              </a:spcBef>
              <a:buClr>
                <a:srgbClr val="CC0000"/>
              </a:buClr>
              <a:buSzPct val="65000"/>
              <a:buFont typeface="Wingdings" pitchFamily="2" charset="2"/>
              <a:buChar char="u"/>
              <a:defRPr/>
            </a:pPr>
            <a:r>
              <a:rPr lang="en-US" altLang="zh-TW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Ans</a:t>
            </a:r>
            <a:r>
              <a:rPr lang="zh-TW" alt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： </a:t>
            </a:r>
            <a:r>
              <a:rPr lang="en-US" altLang="zh-TW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(D)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441348" name="Rectangle 4"/>
          <p:cNvSpPr>
            <a:spLocks noChangeArrowheads="1"/>
          </p:cNvSpPr>
          <p:nvPr/>
        </p:nvSpPr>
        <p:spPr bwMode="auto">
          <a:xfrm>
            <a:off x="468313" y="13414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0" lang="zh-TW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書法家顏楷體" pitchFamily="49" charset="-120"/>
              </a:rPr>
              <a:t>練習 </a:t>
            </a:r>
            <a:r>
              <a:rPr lang="en-US" altLang="zh-TW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</a:rPr>
              <a:t>2</a:t>
            </a:r>
            <a:endParaRPr lang="zh-TW" altLang="en-US" sz="3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書法家顏楷體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719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413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41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41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41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41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41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41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346" grpId="0" build="p" animBg="1"/>
      <p:bldP spid="4413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2708275"/>
            <a:ext cx="8208963" cy="3457575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CC0000"/>
              </a:buClr>
              <a:defRPr/>
            </a:pPr>
            <a:r>
              <a:rPr lang="zh-TW" altLang="en-US" dirty="0">
                <a:solidFill>
                  <a:schemeClr val="tx1"/>
                </a:solidFill>
              </a:rPr>
              <a:t>將盤點的實際數量記錄到系統</a:t>
            </a:r>
            <a:r>
              <a:rPr lang="zh-TW" altLang="en-US" dirty="0" smtClean="0">
                <a:solidFill>
                  <a:schemeClr val="tx1"/>
                </a:solidFill>
              </a:rPr>
              <a:t>時</a:t>
            </a:r>
            <a:r>
              <a:rPr lang="zh-TW" altLang="en-US" dirty="0">
                <a:solidFill>
                  <a:schemeClr val="tx1"/>
                </a:solidFill>
              </a:rPr>
              <a:t>，</a:t>
            </a:r>
            <a:r>
              <a:rPr lang="zh-TW" altLang="en-US" dirty="0" smtClean="0">
                <a:solidFill>
                  <a:schemeClr val="tx1"/>
                </a:solidFill>
              </a:rPr>
              <a:t>若是</a:t>
            </a:r>
            <a:r>
              <a:rPr lang="zh-TW" altLang="en-US" dirty="0">
                <a:solidFill>
                  <a:schemeClr val="tx1"/>
                </a:solidFill>
              </a:rPr>
              <a:t>多人分工輸入可以使用哪支作業進行</a:t>
            </a:r>
            <a:r>
              <a:rPr lang="zh-TW" altLang="en-US" dirty="0" smtClean="0">
                <a:solidFill>
                  <a:schemeClr val="tx1"/>
                </a:solidFill>
              </a:rPr>
              <a:t>輸入？ </a:t>
            </a:r>
            <a:endParaRPr lang="zh-TW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955675" lvl="1" indent="-593725">
              <a:lnSpc>
                <a:spcPct val="105000"/>
              </a:lnSpc>
              <a:spcBef>
                <a:spcPct val="45000"/>
              </a:spcBef>
              <a:buNone/>
              <a:defRPr/>
            </a:pPr>
            <a:r>
              <a:rPr lang="en-US" altLang="zh-TW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(A)</a:t>
            </a:r>
            <a:r>
              <a:rPr lang="zh-TW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盤點資料建立</a:t>
            </a:r>
            <a:endParaRPr lang="en-US" altLang="zh-TW" sz="2000" b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955675" lvl="1" indent="-593725">
              <a:lnSpc>
                <a:spcPct val="105000"/>
              </a:lnSpc>
              <a:spcBef>
                <a:spcPct val="45000"/>
              </a:spcBef>
              <a:buNone/>
              <a:defRPr/>
            </a:pPr>
            <a:r>
              <a:rPr lang="en-US" altLang="zh-TW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B)</a:t>
            </a:r>
            <a:r>
              <a:rPr lang="zh-TW" alt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實盤資料補</a:t>
            </a:r>
            <a:r>
              <a:rPr lang="zh-TW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入</a:t>
            </a:r>
            <a:endParaRPr lang="en-US" altLang="zh-TW" sz="2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標楷體" pitchFamily="65" charset="-120"/>
            </a:endParaRPr>
          </a:p>
          <a:p>
            <a:pPr marL="955675" lvl="1" indent="-593725">
              <a:lnSpc>
                <a:spcPct val="105000"/>
              </a:lnSpc>
              <a:spcBef>
                <a:spcPct val="45000"/>
              </a:spcBef>
              <a:buNone/>
              <a:defRPr/>
            </a:pPr>
            <a:r>
              <a:rPr lang="en-US" altLang="zh-TW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C)</a:t>
            </a:r>
            <a:r>
              <a:rPr lang="zh-TW" alt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抽盤品號</a:t>
            </a:r>
            <a:r>
              <a:rPr lang="zh-TW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產生</a:t>
            </a:r>
            <a:endParaRPr lang="en-US" altLang="zh-TW" sz="2000" dirty="0" smtClean="0"/>
          </a:p>
          <a:p>
            <a:pPr marL="955675" lvl="1" indent="-593725">
              <a:lnSpc>
                <a:spcPct val="105000"/>
              </a:lnSpc>
              <a:spcBef>
                <a:spcPct val="45000"/>
              </a:spcBef>
              <a:buNone/>
              <a:defRPr/>
            </a:pPr>
            <a:r>
              <a:rPr lang="en-US" altLang="zh-TW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D)</a:t>
            </a:r>
            <a:r>
              <a:rPr lang="zh-TW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盤點</a:t>
            </a:r>
            <a:r>
              <a:rPr lang="zh-TW" alt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數量重新</a:t>
            </a:r>
            <a:r>
              <a:rPr lang="zh-TW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賦予</a:t>
            </a:r>
            <a:endParaRPr lang="en-US" altLang="zh-TW" sz="2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標楷體" pitchFamily="65" charset="-120"/>
            </a:endParaRPr>
          </a:p>
          <a:p>
            <a:pPr>
              <a:lnSpc>
                <a:spcPct val="105000"/>
              </a:lnSpc>
              <a:spcBef>
                <a:spcPct val="45000"/>
              </a:spcBef>
              <a:buClr>
                <a:srgbClr val="CC0000"/>
              </a:buClr>
              <a:buSzPct val="65000"/>
              <a:buFont typeface="Wingdings" pitchFamily="2" charset="2"/>
              <a:buChar char="u"/>
              <a:defRPr/>
            </a:pPr>
            <a:r>
              <a:rPr lang="en-US" altLang="zh-TW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Ans</a:t>
            </a:r>
            <a:r>
              <a:rPr lang="zh-TW" alt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： </a:t>
            </a:r>
            <a:r>
              <a:rPr lang="en-US" altLang="zh-TW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(B)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441348" name="Rectangle 4"/>
          <p:cNvSpPr>
            <a:spLocks noChangeArrowheads="1"/>
          </p:cNvSpPr>
          <p:nvPr/>
        </p:nvSpPr>
        <p:spPr bwMode="auto">
          <a:xfrm>
            <a:off x="468313" y="13414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0" lang="zh-TW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書法家顏楷體" pitchFamily="49" charset="-120"/>
              </a:rPr>
              <a:t>練習 </a:t>
            </a:r>
            <a:r>
              <a:rPr lang="en-US" altLang="zh-TW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</a:rPr>
              <a:t>3</a:t>
            </a:r>
            <a:endParaRPr lang="zh-TW" altLang="en-US" sz="3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書法家顏楷體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297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41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41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41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41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41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41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346" grpId="0" build="p"/>
      <p:bldP spid="44134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2708275"/>
            <a:ext cx="8208963" cy="3457575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45000"/>
              </a:spcBef>
              <a:buClr>
                <a:srgbClr val="CC0000"/>
              </a:buClr>
              <a:defRPr/>
            </a:pPr>
            <a:r>
              <a:rPr lang="en-US" altLang="zh-TW" dirty="0">
                <a:solidFill>
                  <a:schemeClr val="tx1"/>
                </a:solidFill>
              </a:rPr>
              <a:t>『</a:t>
            </a:r>
            <a:r>
              <a:rPr lang="zh-TW" altLang="en-US" dirty="0">
                <a:solidFill>
                  <a:schemeClr val="tx1"/>
                </a:solidFill>
              </a:rPr>
              <a:t>盤點資料建立作業</a:t>
            </a:r>
            <a:r>
              <a:rPr lang="en-US" altLang="zh-TW" dirty="0">
                <a:solidFill>
                  <a:schemeClr val="tx1"/>
                </a:solidFill>
              </a:rPr>
              <a:t>』</a:t>
            </a:r>
            <a:r>
              <a:rPr lang="zh-TW" altLang="en-US" dirty="0">
                <a:solidFill>
                  <a:schemeClr val="tx1"/>
                </a:solidFill>
              </a:rPr>
              <a:t>中，單身的帳面數量要執行下列何種作業後才會出現？ </a:t>
            </a:r>
            <a:endParaRPr lang="zh-TW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955675" lvl="1" indent="-593725">
              <a:lnSpc>
                <a:spcPct val="105000"/>
              </a:lnSpc>
              <a:spcBef>
                <a:spcPct val="45000"/>
              </a:spcBef>
              <a:buNone/>
              <a:defRPr/>
            </a:pPr>
            <a:r>
              <a:rPr lang="en-US" altLang="zh-TW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(A)</a:t>
            </a:r>
            <a:r>
              <a:rPr lang="zh-TW" alt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盤點資料更新作業</a:t>
            </a:r>
            <a:endParaRPr lang="en-US" altLang="zh-TW" sz="2000" b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955675" lvl="1" indent="-593725">
              <a:lnSpc>
                <a:spcPct val="105000"/>
              </a:lnSpc>
              <a:spcBef>
                <a:spcPct val="45000"/>
              </a:spcBef>
              <a:buNone/>
              <a:defRPr/>
            </a:pPr>
            <a:r>
              <a:rPr lang="en-US" altLang="zh-TW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B)</a:t>
            </a:r>
            <a:r>
              <a:rPr lang="zh-TW" alt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抽盤品號產生</a:t>
            </a:r>
            <a:r>
              <a:rPr lang="zh-TW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作業</a:t>
            </a:r>
            <a:endParaRPr lang="en-US" altLang="zh-TW" sz="2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標楷體" pitchFamily="65" charset="-120"/>
            </a:endParaRPr>
          </a:p>
          <a:p>
            <a:pPr marL="955675" lvl="1" indent="-593725">
              <a:lnSpc>
                <a:spcPct val="105000"/>
              </a:lnSpc>
              <a:spcBef>
                <a:spcPct val="45000"/>
              </a:spcBef>
              <a:buNone/>
              <a:defRPr/>
            </a:pPr>
            <a:r>
              <a:rPr lang="en-US" altLang="zh-TW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C)</a:t>
            </a:r>
            <a:r>
              <a:rPr lang="zh-TW" alt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盤點資料建立作業之</a:t>
            </a:r>
            <a:r>
              <a:rPr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【</a:t>
            </a:r>
            <a:r>
              <a:rPr lang="zh-TW" alt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彙總</a:t>
            </a:r>
            <a:r>
              <a:rPr lang="en-US" altLang="zh-TW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】</a:t>
            </a:r>
            <a:endParaRPr lang="en-US" altLang="zh-TW" sz="2000" dirty="0" smtClean="0"/>
          </a:p>
          <a:p>
            <a:pPr marL="955675" lvl="1" indent="-593725">
              <a:lnSpc>
                <a:spcPct val="105000"/>
              </a:lnSpc>
              <a:spcBef>
                <a:spcPct val="45000"/>
              </a:spcBef>
              <a:buNone/>
              <a:defRPr/>
            </a:pPr>
            <a:r>
              <a:rPr lang="en-US" altLang="zh-TW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D)</a:t>
            </a:r>
            <a:r>
              <a:rPr lang="zh-TW" alt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實盤資料補入</a:t>
            </a:r>
            <a:r>
              <a:rPr lang="zh-TW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作業</a:t>
            </a:r>
            <a:endParaRPr lang="en-US" altLang="zh-TW" sz="2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標楷體" pitchFamily="65" charset="-120"/>
            </a:endParaRPr>
          </a:p>
          <a:p>
            <a:pPr>
              <a:lnSpc>
                <a:spcPct val="105000"/>
              </a:lnSpc>
              <a:spcBef>
                <a:spcPct val="45000"/>
              </a:spcBef>
              <a:buClr>
                <a:srgbClr val="CC0000"/>
              </a:buClr>
              <a:buSzPct val="65000"/>
              <a:buFont typeface="Wingdings" pitchFamily="2" charset="2"/>
              <a:buChar char="u"/>
              <a:defRPr/>
            </a:pPr>
            <a:r>
              <a:rPr lang="en-US" altLang="zh-TW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Ans</a:t>
            </a:r>
            <a:r>
              <a:rPr lang="zh-TW" alt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： </a:t>
            </a:r>
            <a:r>
              <a:rPr lang="en-US" altLang="zh-TW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(C)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441348" name="Rectangle 4"/>
          <p:cNvSpPr>
            <a:spLocks noChangeArrowheads="1"/>
          </p:cNvSpPr>
          <p:nvPr/>
        </p:nvSpPr>
        <p:spPr bwMode="auto">
          <a:xfrm>
            <a:off x="468313" y="13414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0" lang="zh-TW" alt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書法家顏楷體" pitchFamily="49" charset="-120"/>
              </a:rPr>
              <a:t>練習 </a:t>
            </a:r>
            <a:r>
              <a:rPr lang="en-US" altLang="zh-TW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書法家顏楷體" pitchFamily="49" charset="-120"/>
              </a:rPr>
              <a:t>4</a:t>
            </a:r>
            <a:endParaRPr lang="zh-TW" altLang="en-US" sz="3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書法家顏楷體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001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41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41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41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41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41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41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346" grpId="0" build="p"/>
      <p:bldP spid="4413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存貨盤點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之效益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43188"/>
            <a:ext cx="8435280" cy="3090068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定期做資產盤點，可以</a:t>
            </a:r>
            <a:r>
              <a:rPr lang="zh-TW" altLang="en-US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發現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有無不當的</a:t>
            </a:r>
            <a:r>
              <a:rPr lang="zh-TW" altLang="en-US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隱藏成本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，例如：遺失、損壞或呆滯</a:t>
            </a:r>
            <a:endParaRPr lang="en-US" altLang="zh-TW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透過盤點，可做企業</a:t>
            </a:r>
            <a:r>
              <a:rPr lang="zh-TW" altLang="en-US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資產的整頓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，清楚了解每個資產的所在</a:t>
            </a:r>
            <a:r>
              <a:rPr lang="zh-TW" altLang="en-US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位置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及負責的</a:t>
            </a:r>
            <a:r>
              <a:rPr lang="zh-TW" altLang="en-US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保管人</a:t>
            </a:r>
            <a:endParaRPr lang="en-US" altLang="zh-TW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盤點過程當中，會</a:t>
            </a:r>
            <a:r>
              <a:rPr lang="zh-TW" altLang="en-US" sz="2000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發現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許多</a:t>
            </a:r>
            <a:r>
              <a:rPr lang="zh-TW" altLang="en-US" sz="20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呆</a:t>
            </a:r>
            <a:r>
              <a:rPr lang="zh-TW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滯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或是</a:t>
            </a:r>
            <a:r>
              <a:rPr lang="zh-TW" altLang="en-US" sz="20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待維修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的資產，這些資產如果繼續存放，必定成為</a:t>
            </a:r>
            <a:r>
              <a:rPr lang="zh-TW" altLang="en-US" sz="20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企業的損失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，經盤點發現後，即可有效處理 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例如：資產出售、送修等處理</a:t>
            </a:r>
            <a:r>
              <a:rPr lang="en-US" altLang="zh-TW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，使</a:t>
            </a:r>
            <a:r>
              <a:rPr lang="zh-TW" altLang="en-US" sz="20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損失降到最小</a:t>
            </a:r>
            <a:endParaRPr lang="zh-TW" altLang="en-US" sz="20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D36AFE-BF08-47E0-B4B2-BE16F0A8E1EE}" type="slidenum">
              <a:rPr lang="zh-TW" altLang="en-US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0522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29600" cy="1143000"/>
          </a:xfrm>
        </p:spPr>
        <p:txBody>
          <a:bodyPr/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、作業流程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D36AFE-BF08-47E0-B4B2-BE16F0A8E1EE}" type="slidenum">
              <a:rPr lang="zh-TW" altLang="en-US" smtClean="0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1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6150" y="9421"/>
            <a:ext cx="8928992" cy="6854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>
            <a:off x="2324098" y="125388"/>
            <a:ext cx="2766785" cy="481403"/>
          </a:xfrm>
          <a:prstGeom prst="parallelogram">
            <a:avLst>
              <a:gd name="adj" fmla="val 60274"/>
            </a:avLst>
          </a:prstGeom>
          <a:gradFill>
            <a:gsLst>
              <a:gs pos="0">
                <a:srgbClr val="FF9966"/>
              </a:gs>
              <a:gs pos="10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抽盤品號產生作業</a:t>
            </a:r>
            <a:endParaRPr lang="zh-TW" altLang="en-US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7" name="直線接點 16"/>
          <p:cNvCxnSpPr/>
          <p:nvPr/>
        </p:nvCxnSpPr>
        <p:spPr>
          <a:xfrm>
            <a:off x="1275757" y="366089"/>
            <a:ext cx="0" cy="19340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3707491" y="606791"/>
            <a:ext cx="960" cy="288032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1275757" y="2298632"/>
            <a:ext cx="1806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/>
          <p:cNvSpPr txBox="1"/>
          <p:nvPr/>
        </p:nvSpPr>
        <p:spPr>
          <a:xfrm>
            <a:off x="2594658" y="1924073"/>
            <a:ext cx="57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否</a:t>
            </a:r>
            <a:endParaRPr lang="zh-TW" altLang="en-US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1255284" y="1026730"/>
            <a:ext cx="427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Clr>
                <a:srgbClr val="FF0000"/>
              </a:buClr>
              <a:buSzPct val="65000"/>
            </a:pPr>
            <a:r>
              <a:rPr lang="zh-TW" altLang="en-US" sz="1600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修改</a:t>
            </a:r>
            <a:endParaRPr lang="en-US" altLang="zh-TW" sz="1600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7" name="流程圖: 文件 36"/>
          <p:cNvSpPr/>
          <p:nvPr/>
        </p:nvSpPr>
        <p:spPr>
          <a:xfrm>
            <a:off x="2727790" y="893681"/>
            <a:ext cx="1973457" cy="532016"/>
          </a:xfrm>
          <a:prstGeom prst="flowChartDocument">
            <a:avLst/>
          </a:prstGeom>
          <a:gradFill flip="none" rotWithShape="0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  <a:tileRect/>
          </a:gra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庫存盤點卡</a:t>
            </a: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32" name="直線接點 31"/>
          <p:cNvCxnSpPr/>
          <p:nvPr/>
        </p:nvCxnSpPr>
        <p:spPr>
          <a:xfrm>
            <a:off x="3725177" y="1709564"/>
            <a:ext cx="960" cy="288032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平行四邊形 33"/>
          <p:cNvSpPr/>
          <p:nvPr/>
        </p:nvSpPr>
        <p:spPr>
          <a:xfrm>
            <a:off x="2396104" y="3599738"/>
            <a:ext cx="2674744" cy="438964"/>
          </a:xfrm>
          <a:prstGeom prst="parallelogram">
            <a:avLst>
              <a:gd name="adj" fmla="val 60274"/>
            </a:avLst>
          </a:prstGeom>
          <a:gradFill>
            <a:gsLst>
              <a:gs pos="0">
                <a:srgbClr val="66FFFF"/>
              </a:gs>
              <a:gs pos="10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盤點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資料建立作業</a:t>
            </a:r>
            <a:endParaRPr lang="zh-TW" altLang="en-US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41" name="直線接點 40"/>
          <p:cNvCxnSpPr/>
          <p:nvPr/>
        </p:nvCxnSpPr>
        <p:spPr>
          <a:xfrm>
            <a:off x="3726137" y="2579454"/>
            <a:ext cx="480" cy="286186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3726137" y="2496308"/>
            <a:ext cx="57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是</a:t>
            </a:r>
            <a:endParaRPr lang="zh-TW" altLang="en-US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58" name="直線接點 57"/>
          <p:cNvCxnSpPr/>
          <p:nvPr/>
        </p:nvCxnSpPr>
        <p:spPr>
          <a:xfrm>
            <a:off x="1275757" y="369701"/>
            <a:ext cx="1195170" cy="0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流程圖: 文件 37"/>
          <p:cNvSpPr/>
          <p:nvPr/>
        </p:nvSpPr>
        <p:spPr>
          <a:xfrm>
            <a:off x="2880001" y="1254651"/>
            <a:ext cx="1925556" cy="454913"/>
          </a:xfrm>
          <a:prstGeom prst="flowChartDocument">
            <a:avLst/>
          </a:prstGeom>
          <a:gradFill flip="none" rotWithShape="0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  <a:tileRect/>
          </a:gra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品號盤點清單</a:t>
            </a: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5" name="菱形 44"/>
          <p:cNvSpPr/>
          <p:nvPr/>
        </p:nvSpPr>
        <p:spPr>
          <a:xfrm>
            <a:off x="3042340" y="1997596"/>
            <a:ext cx="1367594" cy="581858"/>
          </a:xfrm>
          <a:prstGeom prst="diamond">
            <a:avLst/>
          </a:prstGeom>
          <a:gradFill flip="none" rotWithShape="1">
            <a:gsLst>
              <a:gs pos="0">
                <a:srgbClr val="FF99CC"/>
              </a:gs>
              <a:gs pos="100000">
                <a:schemeClr val="bg1"/>
              </a:gs>
              <a:gs pos="100000">
                <a:srgbClr val="CC66FF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核對</a:t>
            </a: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726693" y="3311706"/>
            <a:ext cx="960" cy="288032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>
            <a:off x="3722346" y="4418644"/>
            <a:ext cx="960" cy="288032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邊形 58"/>
          <p:cNvSpPr/>
          <p:nvPr/>
        </p:nvSpPr>
        <p:spPr>
          <a:xfrm>
            <a:off x="2283606" y="3969325"/>
            <a:ext cx="2950292" cy="438964"/>
          </a:xfrm>
          <a:prstGeom prst="parallelogram">
            <a:avLst>
              <a:gd name="adj" fmla="val 60274"/>
            </a:avLst>
          </a:prstGeom>
          <a:gradFill>
            <a:gsLst>
              <a:gs pos="0">
                <a:srgbClr val="99FF66"/>
              </a:gs>
              <a:gs pos="10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實盤資料補入作業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3056416" y="2856884"/>
            <a:ext cx="1337521" cy="468442"/>
          </a:xfrm>
          <a:prstGeom prst="roundRect">
            <a:avLst/>
          </a:prstGeom>
          <a:gradFill>
            <a:gsLst>
              <a:gs pos="0">
                <a:srgbClr val="FFFF66"/>
              </a:gs>
              <a:gs pos="10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現場實盤</a:t>
            </a: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0" name="AutoShape 42"/>
          <p:cNvSpPr>
            <a:spLocks noChangeArrowheads="1"/>
          </p:cNvSpPr>
          <p:nvPr/>
        </p:nvSpPr>
        <p:spPr bwMode="auto">
          <a:xfrm>
            <a:off x="5599861" y="115465"/>
            <a:ext cx="1323231" cy="913045"/>
          </a:xfrm>
          <a:prstGeom prst="can">
            <a:avLst>
              <a:gd name="adj" fmla="val 18959"/>
            </a:avLst>
          </a:prstGeom>
          <a:gradFill rotWithShape="1">
            <a:gsLst>
              <a:gs pos="0">
                <a:srgbClr val="FF99FF"/>
              </a:gs>
              <a:gs pos="100000">
                <a:schemeClr val="bg1"/>
              </a:gs>
              <a:gs pos="100000">
                <a:srgbClr val="99FF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b" anchorCtr="0"/>
          <a:lstStyle/>
          <a:p>
            <a:pPr algn="ctr">
              <a:defRPr/>
            </a:pPr>
            <a:r>
              <a:rPr lang="zh-TW" altLang="en-US" dirty="0" smtClean="0">
                <a:ea typeface="標楷體" pitchFamily="65" charset="-120"/>
                <a:cs typeface="Times New Roman" pitchFamily="18" charset="0"/>
              </a:rPr>
              <a:t>品號資料</a:t>
            </a:r>
            <a:r>
              <a:rPr lang="en-US" altLang="zh-TW" dirty="0" smtClean="0"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dirty="0" smtClean="0">
                <a:ea typeface="標楷體" pitchFamily="65" charset="-120"/>
                <a:cs typeface="Times New Roman" pitchFamily="18" charset="0"/>
              </a:rPr>
            </a:br>
            <a:r>
              <a:rPr lang="zh-TW" altLang="en-US" dirty="0" smtClean="0">
                <a:ea typeface="標楷體" pitchFamily="65" charset="-120"/>
                <a:cs typeface="Times New Roman" pitchFamily="18" charset="0"/>
              </a:rPr>
              <a:t>建立</a:t>
            </a:r>
            <a:r>
              <a:rPr lang="zh-TW" altLang="en-US" dirty="0">
                <a:ea typeface="標楷體" pitchFamily="65" charset="-120"/>
                <a:cs typeface="Times New Roman" pitchFamily="18" charset="0"/>
              </a:rPr>
              <a:t>作業</a:t>
            </a:r>
            <a:endParaRPr lang="zh-TW" altLang="en-US" b="1" dirty="0">
              <a:solidFill>
                <a:srgbClr val="FF0000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71" name="直線接點 70"/>
          <p:cNvCxnSpPr/>
          <p:nvPr/>
        </p:nvCxnSpPr>
        <p:spPr>
          <a:xfrm flipH="1">
            <a:off x="4941831" y="369701"/>
            <a:ext cx="658031" cy="0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平行四邊形 38"/>
          <p:cNvSpPr/>
          <p:nvPr/>
        </p:nvSpPr>
        <p:spPr>
          <a:xfrm>
            <a:off x="2324097" y="4703988"/>
            <a:ext cx="2766785" cy="656142"/>
          </a:xfrm>
          <a:prstGeom prst="parallelogram">
            <a:avLst>
              <a:gd name="adj" fmla="val 60274"/>
            </a:avLst>
          </a:prstGeom>
          <a:gradFill>
            <a:gsLst>
              <a:gs pos="0">
                <a:srgbClr val="66FFFF"/>
              </a:gs>
              <a:gs pos="10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盤點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資料建立作業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彙總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endParaRPr lang="zh-TW" altLang="en-US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40" name="直線接點 39"/>
          <p:cNvCxnSpPr/>
          <p:nvPr/>
        </p:nvCxnSpPr>
        <p:spPr>
          <a:xfrm>
            <a:off x="3721866" y="5370982"/>
            <a:ext cx="960" cy="288032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流程圖: 文件 41"/>
          <p:cNvSpPr/>
          <p:nvPr/>
        </p:nvSpPr>
        <p:spPr>
          <a:xfrm>
            <a:off x="2594658" y="5688140"/>
            <a:ext cx="2265373" cy="855478"/>
          </a:xfrm>
          <a:prstGeom prst="flowChartDocument">
            <a:avLst/>
          </a:prstGeom>
          <a:gradFill flip="none" rotWithShape="0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  <a:tileRect/>
          </a:gra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盤點盈虧明細表</a:t>
            </a:r>
            <a:endParaRPr lang="en-US" altLang="zh-TW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盤點品號庫存明細表</a:t>
            </a: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44" name="直線接點 43"/>
          <p:cNvCxnSpPr/>
          <p:nvPr/>
        </p:nvCxnSpPr>
        <p:spPr>
          <a:xfrm>
            <a:off x="3730439" y="6519376"/>
            <a:ext cx="960" cy="288032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17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"/>
                            </p:stCondLst>
                            <p:childTnLst>
                              <p:par>
                                <p:cTn id="6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4" grpId="0"/>
      <p:bldP spid="92" grpId="0"/>
      <p:bldP spid="37" grpId="0" animBg="1"/>
      <p:bldP spid="34" grpId="0" animBg="1"/>
      <p:bldP spid="43" grpId="0"/>
      <p:bldP spid="38" grpId="0" animBg="1"/>
      <p:bldP spid="45" grpId="0" animBg="1"/>
      <p:bldP spid="59" grpId="0" animBg="1"/>
      <p:bldP spid="3" grpId="0" animBg="1"/>
      <p:bldP spid="70" grpId="0" animBg="1"/>
      <p:bldP spid="39" grpId="0" animBg="1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6150" y="9421"/>
            <a:ext cx="8928992" cy="6854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>
            <a:off x="2408056" y="1670929"/>
            <a:ext cx="2766785" cy="481403"/>
          </a:xfrm>
          <a:prstGeom prst="parallelogram">
            <a:avLst>
              <a:gd name="adj" fmla="val 60274"/>
            </a:avLst>
          </a:prstGeom>
          <a:gradFill>
            <a:gsLst>
              <a:gs pos="0">
                <a:srgbClr val="FF9966"/>
              </a:gs>
              <a:gs pos="10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盤點資料更新作業</a:t>
            </a:r>
            <a:endParaRPr lang="zh-TW" altLang="en-US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51" name="直線接點 50"/>
          <p:cNvCxnSpPr>
            <a:stCxn id="20" idx="4"/>
          </p:cNvCxnSpPr>
          <p:nvPr/>
        </p:nvCxnSpPr>
        <p:spPr>
          <a:xfrm>
            <a:off x="3791449" y="2152332"/>
            <a:ext cx="0" cy="373214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1338062" y="3814769"/>
            <a:ext cx="1806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/>
          <p:cNvSpPr txBox="1"/>
          <p:nvPr/>
        </p:nvSpPr>
        <p:spPr>
          <a:xfrm>
            <a:off x="2534953" y="3392563"/>
            <a:ext cx="57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否</a:t>
            </a:r>
            <a:endParaRPr lang="zh-TW" altLang="en-US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1342946" y="2674158"/>
            <a:ext cx="427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Clr>
                <a:srgbClr val="FF0000"/>
              </a:buClr>
              <a:buSzPct val="65000"/>
            </a:pPr>
            <a:r>
              <a:rPr lang="zh-TW" altLang="en-US" sz="1600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修改</a:t>
            </a:r>
            <a:endParaRPr lang="en-US" altLang="zh-TW" sz="1600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36" name="直線接點 35"/>
          <p:cNvCxnSpPr/>
          <p:nvPr/>
        </p:nvCxnSpPr>
        <p:spPr>
          <a:xfrm flipV="1">
            <a:off x="6827902" y="2717233"/>
            <a:ext cx="1" cy="751830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流程圖: 文件 36"/>
          <p:cNvSpPr/>
          <p:nvPr/>
        </p:nvSpPr>
        <p:spPr>
          <a:xfrm>
            <a:off x="2815452" y="2541108"/>
            <a:ext cx="1973457" cy="664951"/>
          </a:xfrm>
          <a:prstGeom prst="flowChartDocument">
            <a:avLst/>
          </a:prstGeom>
          <a:gradFill flip="none" rotWithShape="0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  <a:tileRect/>
          </a:gra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盤盈損單</a:t>
            </a: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32" name="直線接點 31"/>
          <p:cNvCxnSpPr>
            <a:endCxn id="45" idx="0"/>
          </p:cNvCxnSpPr>
          <p:nvPr/>
        </p:nvCxnSpPr>
        <p:spPr>
          <a:xfrm flipH="1">
            <a:off x="3791449" y="3181031"/>
            <a:ext cx="2040" cy="307219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V="1">
            <a:off x="4481904" y="3814071"/>
            <a:ext cx="1360409" cy="10207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4844593" y="3440567"/>
            <a:ext cx="57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是</a:t>
            </a:r>
            <a:endParaRPr lang="zh-TW" altLang="en-US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58" name="直線接點 57"/>
          <p:cNvCxnSpPr/>
          <p:nvPr/>
        </p:nvCxnSpPr>
        <p:spPr>
          <a:xfrm flipV="1">
            <a:off x="1322676" y="771909"/>
            <a:ext cx="41904" cy="3048816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菱形 44"/>
          <p:cNvSpPr/>
          <p:nvPr/>
        </p:nvSpPr>
        <p:spPr>
          <a:xfrm>
            <a:off x="3107652" y="3488250"/>
            <a:ext cx="1367594" cy="655485"/>
          </a:xfrm>
          <a:prstGeom prst="diamond">
            <a:avLst/>
          </a:prstGeom>
          <a:gradFill flip="none" rotWithShape="1">
            <a:gsLst>
              <a:gs pos="0">
                <a:srgbClr val="FF99CC"/>
              </a:gs>
              <a:gs pos="100000">
                <a:schemeClr val="bg1"/>
              </a:gs>
              <a:gs pos="100000">
                <a:srgbClr val="CC66FF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核准</a:t>
            </a: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6" name="AutoShape 42"/>
          <p:cNvSpPr>
            <a:spLocks noChangeArrowheads="1"/>
          </p:cNvSpPr>
          <p:nvPr/>
        </p:nvSpPr>
        <p:spPr bwMode="auto">
          <a:xfrm>
            <a:off x="6166287" y="1460238"/>
            <a:ext cx="1323231" cy="1256994"/>
          </a:xfrm>
          <a:prstGeom prst="can">
            <a:avLst>
              <a:gd name="adj" fmla="val 15829"/>
            </a:avLst>
          </a:prstGeom>
          <a:gradFill rotWithShape="1">
            <a:gsLst>
              <a:gs pos="0">
                <a:srgbClr val="99FF99"/>
              </a:gs>
              <a:gs pos="50000">
                <a:schemeClr val="bg1"/>
              </a:gs>
              <a:gs pos="100000">
                <a:srgbClr val="99FF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 anchorCtr="1">
            <a:noAutofit/>
          </a:bodyPr>
          <a:lstStyle/>
          <a:p>
            <a:pPr algn="ctr">
              <a:defRPr/>
            </a:pPr>
            <a:r>
              <a:rPr lang="zh-TW" altLang="en-US" b="1" dirty="0" smtClean="0">
                <a:ea typeface="標楷體" pitchFamily="65" charset="-120"/>
                <a:cs typeface="Times New Roman" pitchFamily="18" charset="0"/>
              </a:rPr>
              <a:t>庫存相關資料表</a:t>
            </a:r>
            <a:endParaRPr lang="zh-TW" altLang="en-US" b="1" dirty="0">
              <a:solidFill>
                <a:srgbClr val="FF0000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9" name="流程圖: 文件 38"/>
          <p:cNvSpPr/>
          <p:nvPr/>
        </p:nvSpPr>
        <p:spPr>
          <a:xfrm>
            <a:off x="5842313" y="3488250"/>
            <a:ext cx="1973457" cy="664951"/>
          </a:xfrm>
          <a:prstGeom prst="flowChartDocument">
            <a:avLst/>
          </a:prstGeom>
          <a:gradFill flip="none" rotWithShape="0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  <a:tileRect/>
          </a:gra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盤盈損單</a:t>
            </a: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44" name="直線接點 43"/>
          <p:cNvCxnSpPr/>
          <p:nvPr/>
        </p:nvCxnSpPr>
        <p:spPr>
          <a:xfrm>
            <a:off x="3791449" y="1025523"/>
            <a:ext cx="1" cy="645372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6827902" y="2850483"/>
            <a:ext cx="427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Clr>
                <a:srgbClr val="FF0000"/>
              </a:buClr>
              <a:buSzPct val="65000"/>
            </a:pPr>
            <a:r>
              <a:rPr lang="zh-TW" altLang="en-US" sz="1600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更新</a:t>
            </a:r>
            <a:endParaRPr lang="en-US" altLang="zh-TW" sz="1600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647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8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4" grpId="0"/>
      <p:bldP spid="92" grpId="0"/>
      <p:bldP spid="37" grpId="0" animBg="1"/>
      <p:bldP spid="43" grpId="0"/>
      <p:bldP spid="45" grpId="0" animBg="1"/>
      <p:bldP spid="66" grpId="0" animBg="1"/>
      <p:bldP spid="39" grpId="0" animBg="1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43188"/>
            <a:ext cx="8435280" cy="1217860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成功科技預計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於</a:t>
            </a:r>
            <a:r>
              <a:rPr lang="en-US" altLang="zh-TW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2014/12/31</a:t>
            </a:r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執行資產</a:t>
            </a:r>
            <a:r>
              <a:rPr lang="zh-TW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盤點</a:t>
            </a:r>
            <a:endParaRPr lang="zh-TW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D36AFE-BF08-47E0-B4B2-BE16F0A8E1EE}" type="slidenum">
              <a:rPr lang="zh-TW" altLang="en-US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1364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1575" t="16800" r="3932" b="33900"/>
          <a:stretch/>
        </p:blipFill>
        <p:spPr>
          <a:xfrm>
            <a:off x="755576" y="2116665"/>
            <a:ext cx="7607188" cy="474133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775543"/>
          </a:xfrm>
        </p:spPr>
        <p:txBody>
          <a:bodyPr/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執行「抽盤品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號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產生作業」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D36AFE-BF08-47E0-B4B2-BE16F0A8E1EE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303446" y="2501319"/>
            <a:ext cx="5544616" cy="720080"/>
          </a:xfrm>
          <a:prstGeom prst="wedgeRoundRectCallout">
            <a:avLst>
              <a:gd name="adj1" fmla="val -24039"/>
              <a:gd name="adj2" fmla="val -59770"/>
              <a:gd name="adj3" fmla="val 16667"/>
            </a:avLst>
          </a:prstGeom>
          <a:gradFill rotWithShape="1">
            <a:gsLst>
              <a:gs pos="0">
                <a:srgbClr val="66FF66"/>
              </a:gs>
              <a:gs pos="100000">
                <a:schemeClr val="bg1"/>
              </a:gs>
              <a:gs pos="100000">
                <a:srgbClr val="66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spcBef>
                <a:spcPts val="1200"/>
              </a:spcBef>
            </a:pP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itchFamily="65" charset="-120"/>
                <a:cs typeface="Times New Roman" pitchFamily="18" charset="0"/>
              </a:rPr>
              <a:t>庫存管理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itchFamily="65" charset="-120"/>
                <a:cs typeface="Times New Roman" pitchFamily="18" charset="0"/>
              </a:rPr>
              <a:t>系統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itchFamily="65" charset="-120"/>
                <a:cs typeface="Times New Roman" pitchFamily="18" charset="0"/>
              </a:rPr>
              <a:t>\</a:t>
            </a:r>
            <a:r>
              <a:rPr lang="zh-TW" altLang="en-US" sz="20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itchFamily="65" charset="-120"/>
                <a:cs typeface="Times New Roman" pitchFamily="18" charset="0"/>
              </a:rPr>
              <a:t>庫存盤點管理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itchFamily="65" charset="-120"/>
                <a:cs typeface="Times New Roman" pitchFamily="18" charset="0"/>
              </a:rPr>
              <a:t>\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itchFamily="65" charset="-120"/>
                <a:cs typeface="Times New Roman" pitchFamily="18" charset="0"/>
              </a:rPr>
              <a:t>抽盤品號產生作業</a:t>
            </a:r>
            <a:endParaRPr lang="zh-TW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31640" y="2825133"/>
            <a:ext cx="2880320" cy="3504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971600" y="3314606"/>
            <a:ext cx="7920880" cy="901170"/>
          </a:xfrm>
          <a:prstGeom prst="wedgeRoundRectCallout">
            <a:avLst>
              <a:gd name="adj1" fmla="val -22983"/>
              <a:gd name="adj2" fmla="val -64257"/>
              <a:gd name="adj3" fmla="val 16667"/>
            </a:avLst>
          </a:prstGeom>
          <a:gradFill rotWithShape="1">
            <a:gsLst>
              <a:gs pos="0">
                <a:srgbClr val="FFCC99"/>
              </a:gs>
              <a:gs pos="100000">
                <a:schemeClr val="bg1"/>
              </a:gs>
              <a:gs pos="100000">
                <a:srgbClr val="66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為了</a:t>
            </a:r>
            <a:r>
              <a:rPr lang="zh-TW" altLang="en-US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盤點的便利性，依照倉儲地點或狀況，選擇盤點表的</a:t>
            </a:r>
            <a:r>
              <a:rPr lang="zh-TW" altLang="en-US" sz="2000" u="sng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排序方式</a:t>
            </a:r>
            <a:r>
              <a:rPr lang="zh-TW" altLang="en-US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：「</a:t>
            </a:r>
            <a:r>
              <a:rPr lang="zh-TW" altLang="en-US" sz="2000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依品號</a:t>
            </a: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」、「</a:t>
            </a:r>
            <a:r>
              <a:rPr lang="zh-TW" altLang="en-US" sz="2000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依庫別</a:t>
            </a: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」、「</a:t>
            </a:r>
            <a:r>
              <a:rPr lang="zh-TW" altLang="en-US" sz="2000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依儲位</a:t>
            </a: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endParaRPr lang="en-US" altLang="zh-TW" sz="20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30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9" grpId="1" animBg="1"/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1575" t="16800" r="3932" b="33900"/>
          <a:stretch/>
        </p:blipFill>
        <p:spPr>
          <a:xfrm>
            <a:off x="755576" y="2116665"/>
            <a:ext cx="7607188" cy="474133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775543"/>
          </a:xfrm>
        </p:spPr>
        <p:txBody>
          <a:bodyPr/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執行「抽盤品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號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產生作業」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D36AFE-BF08-47E0-B4B2-BE16F0A8E1EE}" type="slidenum">
              <a:rPr lang="zh-TW" altLang="en-US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547664" y="3370360"/>
            <a:ext cx="2016224" cy="63470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899592" y="4221441"/>
            <a:ext cx="7463172" cy="1694167"/>
          </a:xfrm>
          <a:prstGeom prst="wedgeRoundRectCallout">
            <a:avLst>
              <a:gd name="adj1" fmla="val -18005"/>
              <a:gd name="adj2" fmla="val -59300"/>
              <a:gd name="adj3" fmla="val 16667"/>
            </a:avLst>
          </a:prstGeom>
          <a:gradFill rotWithShape="1">
            <a:gsLst>
              <a:gs pos="0">
                <a:srgbClr val="FFCC99"/>
              </a:gs>
              <a:gs pos="100000">
                <a:schemeClr val="bg1"/>
              </a:gs>
              <a:gs pos="100000">
                <a:srgbClr val="66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marL="457200" indent="-457200">
              <a:buAutoNum type="arabicPeriod"/>
            </a:pP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盤點底稿編號」</a:t>
            </a: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itchFamily="65" charset="-120"/>
                <a:cs typeface="Times New Roman" pitchFamily="18" charset="0"/>
              </a:rPr>
              <a:t>自行輸入盤點計劃之</a:t>
            </a:r>
            <a:r>
              <a:rPr lang="zh-TW" altLang="en-US" sz="2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itchFamily="65" charset="-120"/>
                <a:cs typeface="Times New Roman" pitchFamily="18" charset="0"/>
              </a:rPr>
              <a:t>底稿</a:t>
            </a:r>
            <a:r>
              <a:rPr lang="zh-TW" altLang="en-US" sz="20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itchFamily="65" charset="-120"/>
                <a:cs typeface="Times New Roman" pitchFamily="18" charset="0"/>
              </a:rPr>
              <a:t>編號</a:t>
            </a:r>
            <a:r>
              <a:rPr lang="zh-TW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itchFamily="65" charset="-120"/>
                <a:cs typeface="Times New Roman" pitchFamily="18" charset="0"/>
              </a:rPr>
              <a:t>最多</a:t>
            </a:r>
            <a:r>
              <a:rPr lang="zh-TW" altLang="en-US" sz="2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itchFamily="65" charset="-120"/>
                <a:cs typeface="Times New Roman" pitchFamily="18" charset="0"/>
              </a:rPr>
              <a:t>六碼</a:t>
            </a:r>
            <a:r>
              <a:rPr lang="en-US" altLang="zh-TW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itchFamily="65" charset="-120"/>
                <a:cs typeface="Times New Roman" pitchFamily="18" charset="0"/>
              </a:rPr>
              <a:t>)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標楷體" pitchFamily="65" charset="-120"/>
                <a:cs typeface="Times New Roman" pitchFamily="18" charset="0"/>
              </a:rPr>
              <a:t>，</a:t>
            </a:r>
            <a:r>
              <a:rPr lang="zh-TW" altLang="en-US" sz="2000" u="sng" dirty="0" smtClean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編碼</a:t>
            </a:r>
            <a:r>
              <a:rPr lang="zh-TW" altLang="en-US" sz="2000" u="sng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不可</a:t>
            </a:r>
            <a:r>
              <a:rPr lang="zh-TW" altLang="en-US" sz="2000" u="sng" dirty="0" smtClean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重覆</a:t>
            </a:r>
            <a:endParaRPr lang="en-US" altLang="zh-TW" sz="2000" u="sng" dirty="0" smtClean="0">
              <a:solidFill>
                <a:srgbClr val="FF000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1200"/>
              </a:spcBef>
              <a:buAutoNum type="arabicPeriod"/>
            </a:pP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盤點日期」</a:t>
            </a: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指</a:t>
            </a:r>
            <a:r>
              <a:rPr lang="zh-TW" altLang="en-US" sz="2000" u="sng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實際進行盤點之日期</a:t>
            </a:r>
            <a:r>
              <a:rPr lang="zh-TW" altLang="en-US" sz="2000" dirty="0">
                <a:ea typeface="標楷體" panose="03000509000000000000" pitchFamily="65" charset="-120"/>
                <a:cs typeface="Times New Roman" panose="02020603050405020304" pitchFamily="18" charset="0"/>
              </a:rPr>
              <a:t>，後續結算現有庫存的時</a:t>
            </a:r>
            <a:r>
              <a:rPr lang="zh-TW" altLang="en-US" sz="20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  <a:endParaRPr lang="zh-TW" altLang="en-US" sz="20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02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6943</TotalTime>
  <Words>949</Words>
  <Application>Microsoft Office PowerPoint</Application>
  <PresentationFormat>如螢幕大小 (4:3)</PresentationFormat>
  <Paragraphs>144</Paragraphs>
  <Slides>28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6" baseType="lpstr">
      <vt:lpstr>書法家顏楷體</vt:lpstr>
      <vt:lpstr>新細明體</vt:lpstr>
      <vt:lpstr>標楷體</vt:lpstr>
      <vt:lpstr>Arial</vt:lpstr>
      <vt:lpstr>Calibri</vt:lpstr>
      <vt:lpstr>Times New Roman</vt:lpstr>
      <vt:lpstr>Wingdings</vt:lpstr>
      <vt:lpstr>Office 佈景主題</vt:lpstr>
      <vt:lpstr>二十二、存貨盤點流程</vt:lpstr>
      <vt:lpstr>存貨盤點之目的</vt:lpstr>
      <vt:lpstr>存貨盤點之效益</vt:lpstr>
      <vt:lpstr>(一)、作業流程</vt:lpstr>
      <vt:lpstr>PowerPoint 簡報</vt:lpstr>
      <vt:lpstr>PowerPoint 簡報</vt:lpstr>
      <vt:lpstr>(二)、作業方式</vt:lpstr>
      <vt:lpstr>1.  執行「抽盤品號產生作業」</vt:lpstr>
      <vt:lpstr>1.  執行「抽盤品號產生作業」</vt:lpstr>
      <vt:lpstr>1.  執行「抽盤品號產生作業」</vt:lpstr>
      <vt:lpstr>1.  執行「抽盤品號產生作業」 (Cont.)</vt:lpstr>
      <vt:lpstr>2.  列印「庫存盤點卡」或「品號盤點清單」</vt:lpstr>
      <vt:lpstr>PowerPoint 簡報</vt:lpstr>
      <vt:lpstr>2.  列印「庫存盤點卡」或「品號盤點清單」</vt:lpstr>
      <vt:lpstr>PowerPoint 簡報</vt:lpstr>
      <vt:lpstr>PowerPoint 簡報</vt:lpstr>
      <vt:lpstr>4. 輸入盤點資料： 實盤資料補入作業  or  盤點資料建立作業</vt:lpstr>
      <vt:lpstr>4. 輸入盤點資料： 實盤資料補入作業  or  盤點資料建立作業 (Cont.)</vt:lpstr>
      <vt:lpstr>PowerPoint 簡報</vt:lpstr>
      <vt:lpstr>PowerPoint 簡報</vt:lpstr>
      <vt:lpstr>6.  列印「盤點盈虧明細表」</vt:lpstr>
      <vt:lpstr>6.  列印「盤點盈虧明細表」 (Cont.)</vt:lpstr>
      <vt:lpstr>PowerPoint 簡報</vt:lpstr>
      <vt:lpstr>7.  盤點資料更新作業</vt:lpstr>
      <vt:lpstr>PowerPoint 簡報</vt:lpstr>
      <vt:lpstr>PowerPoint 簡報</vt:lpstr>
      <vt:lpstr>PowerPoint 簡報</vt:lpstr>
      <vt:lpstr>PowerPoint 簡報</vt:lpstr>
    </vt:vector>
  </TitlesOfParts>
  <Company>亞東技術學院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Jason</dc:creator>
  <cp:lastModifiedBy>JASON LAI</cp:lastModifiedBy>
  <cp:revision>530</cp:revision>
  <cp:lastPrinted>2013-03-21T10:44:47Z</cp:lastPrinted>
  <dcterms:created xsi:type="dcterms:W3CDTF">2009-09-08T04:51:44Z</dcterms:created>
  <dcterms:modified xsi:type="dcterms:W3CDTF">2015-12-28T02:47:46Z</dcterms:modified>
</cp:coreProperties>
</file>